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5" r:id="rId2"/>
  </p:sldMasterIdLst>
  <p:notesMasterIdLst>
    <p:notesMasterId r:id="rId21"/>
  </p:notesMasterIdLst>
  <p:sldIdLst>
    <p:sldId id="621" r:id="rId3"/>
    <p:sldId id="622" r:id="rId4"/>
    <p:sldId id="540" r:id="rId5"/>
    <p:sldId id="569" r:id="rId6"/>
    <p:sldId id="575" r:id="rId7"/>
    <p:sldId id="577" r:id="rId8"/>
    <p:sldId id="645" r:id="rId9"/>
    <p:sldId id="647" r:id="rId10"/>
    <p:sldId id="635" r:id="rId11"/>
    <p:sldId id="648" r:id="rId12"/>
    <p:sldId id="649" r:id="rId13"/>
    <p:sldId id="643" r:id="rId14"/>
    <p:sldId id="644" r:id="rId15"/>
    <p:sldId id="651" r:id="rId16"/>
    <p:sldId id="650" r:id="rId17"/>
    <p:sldId id="652" r:id="rId18"/>
    <p:sldId id="653" r:id="rId19"/>
    <p:sldId id="654" r:id="rId2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CC0000"/>
    <a:srgbClr val="0062AC"/>
    <a:srgbClr val="000000"/>
    <a:srgbClr val="3366FF"/>
    <a:srgbClr val="00FF00"/>
    <a:srgbClr val="66FF66"/>
    <a:srgbClr val="CCECFF"/>
    <a:srgbClr val="00CC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8932" autoAdjust="0"/>
  </p:normalViewPr>
  <p:slideViewPr>
    <p:cSldViewPr>
      <p:cViewPr>
        <p:scale>
          <a:sx n="80" d="100"/>
          <a:sy n="80" d="100"/>
        </p:scale>
        <p:origin x="-138" y="60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DF8FFA27-942A-4D43-801A-C38839682769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052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3DE91-BFB6-42A6-9FB7-2AEE784F2B0C}" type="slidenum">
              <a:rPr lang="en-US"/>
              <a:pPr/>
              <a:t>1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3DE91-BFB6-42A6-9FB7-2AEE784F2B0C}" type="slidenum">
              <a:rPr lang="en-US"/>
              <a:pPr/>
              <a:t>2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>
                <a:latin typeface="Arial" charset="0"/>
              </a:rPr>
              <a:t>Within the NA-ESMD framework</a:t>
            </a:r>
            <a:r>
              <a:rPr lang="en-US" sz="1100" baseline="30000" dirty="0">
                <a:latin typeface="Arial" charset="0"/>
              </a:rPr>
              <a:t>1,,</a:t>
            </a:r>
            <a:r>
              <a:rPr lang="en-US" sz="1100" dirty="0">
                <a:latin typeface="Arial" charset="0"/>
              </a:rPr>
              <a:t>, </a:t>
            </a:r>
            <a:r>
              <a:rPr lang="en-US" sz="1100" i="1" dirty="0">
                <a:latin typeface="Arial" charset="0"/>
              </a:rPr>
              <a:t>direct</a:t>
            </a:r>
            <a:r>
              <a:rPr lang="en-US" sz="1100" dirty="0">
                <a:latin typeface="Arial" charset="0"/>
              </a:rPr>
              <a:t> </a:t>
            </a:r>
            <a:r>
              <a:rPr lang="en-US" sz="1100" dirty="0" err="1">
                <a:latin typeface="Arial" charset="0"/>
              </a:rPr>
              <a:t>nonadiabatic</a:t>
            </a:r>
            <a:r>
              <a:rPr lang="en-US" sz="1100" dirty="0">
                <a:latin typeface="Arial" charset="0"/>
              </a:rPr>
              <a:t> molecular dynamics simulations can be applied to describe </a:t>
            </a:r>
            <a:r>
              <a:rPr lang="en-US" sz="1100" dirty="0" err="1">
                <a:latin typeface="Arial" charset="0"/>
              </a:rPr>
              <a:t>photoinduced</a:t>
            </a:r>
            <a:r>
              <a:rPr lang="en-US" sz="1100" dirty="0">
                <a:latin typeface="Arial" charset="0"/>
              </a:rPr>
              <a:t> dynamics in large organic conjugated molecules involving multiple coupled electronic excited states.</a:t>
            </a:r>
            <a:endParaRPr lang="es-AR" sz="1100" dirty="0">
              <a:latin typeface="Arial" charset="0"/>
            </a:endParaRPr>
          </a:p>
          <a:p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Herein we briefly summarize the NA-ESMD theoretical framework.</a:t>
            </a:r>
            <a:endParaRPr lang="en-US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The electronic energies, gradients, and </a:t>
            </a:r>
            <a:r>
              <a:rPr lang="en-US" dirty="0" err="1" smtClean="0">
                <a:latin typeface="Arial" pitchFamily="34" charset="0"/>
              </a:rPr>
              <a:t>nonadiabatic</a:t>
            </a:r>
            <a:r>
              <a:rPr lang="en-US" dirty="0" smtClean="0">
                <a:latin typeface="Arial" pitchFamily="34" charset="0"/>
              </a:rPr>
              <a:t> coupling vectors were calculated on the fly during the molecular dynamics simulations.</a:t>
            </a:r>
          </a:p>
          <a:p>
            <a:r>
              <a:rPr lang="en-US" dirty="0" smtClean="0">
                <a:latin typeface="Arial" pitchFamily="34" charset="0"/>
              </a:rPr>
              <a:t>Configuration interaction singles (CIS) level using the collective electronic oscillator (CEO) code22 combined with the Austin model 1 (AM1) Hamiltonian.46</a:t>
            </a:r>
          </a:p>
        </p:txBody>
      </p:sp>
      <p:sp>
        <p:nvSpPr>
          <p:cNvPr id="4915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7B8CE6-C261-4A1D-9517-7B94FFCE7223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813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361107-0658-4B04-9608-13985EF6D00C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813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361107-0658-4B04-9608-13985EF6D00C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Such </a:t>
            </a:r>
            <a:r>
              <a:rPr lang="en-US" dirty="0" err="1" smtClean="0">
                <a:latin typeface="Arial" pitchFamily="34" charset="0"/>
              </a:rPr>
              <a:t>dendrimers</a:t>
            </a:r>
            <a:r>
              <a:rPr lang="en-US" dirty="0" smtClean="0">
                <a:latin typeface="Arial" pitchFamily="34" charset="0"/>
              </a:rPr>
              <a:t> are highly branched conjugated macromolecules with regular structures possessing numerous</a:t>
            </a:r>
          </a:p>
          <a:p>
            <a:r>
              <a:rPr lang="en-US" dirty="0" smtClean="0">
                <a:latin typeface="Arial" pitchFamily="34" charset="0"/>
              </a:rPr>
              <a:t>peripheral groups, branched repeat units, and a core. Their unique architecture allows an efficient and controllable </a:t>
            </a:r>
            <a:r>
              <a:rPr lang="en-US" dirty="0" err="1" smtClean="0">
                <a:latin typeface="Arial" pitchFamily="34" charset="0"/>
              </a:rPr>
              <a:t>vectorial</a:t>
            </a:r>
            <a:r>
              <a:rPr lang="en-US" dirty="0" smtClean="0">
                <a:latin typeface="Arial" pitchFamily="34" charset="0"/>
              </a:rPr>
              <a:t> energy transport from the periphery to the core. In most cases, the branched repeat units act as selected photoactive chemical units that constitute a suitable media for the </a:t>
            </a:r>
            <a:r>
              <a:rPr lang="en-US" dirty="0" err="1" smtClean="0">
                <a:latin typeface="Arial" pitchFamily="34" charset="0"/>
              </a:rPr>
              <a:t>exciton</a:t>
            </a:r>
            <a:r>
              <a:rPr lang="en-US" dirty="0" smtClean="0">
                <a:latin typeface="Arial" pitchFamily="34" charset="0"/>
              </a:rPr>
              <a:t> transport and relaxation during the light-harvesting processes. Therefore, the detailed understanding of the unidirectional </a:t>
            </a:r>
            <a:r>
              <a:rPr lang="en-US" dirty="0" err="1" smtClean="0">
                <a:latin typeface="Arial" pitchFamily="34" charset="0"/>
              </a:rPr>
              <a:t>photoexcitation</a:t>
            </a:r>
            <a:r>
              <a:rPr lang="en-US" dirty="0" smtClean="0">
                <a:latin typeface="Arial" pitchFamily="34" charset="0"/>
              </a:rPr>
              <a:t> energy transfer between the repeat units inside a </a:t>
            </a:r>
            <a:r>
              <a:rPr lang="en-US" dirty="0" err="1" smtClean="0">
                <a:latin typeface="Arial" pitchFamily="34" charset="0"/>
              </a:rPr>
              <a:t>dendritic</a:t>
            </a:r>
            <a:r>
              <a:rPr lang="en-US" dirty="0" smtClean="0">
                <a:latin typeface="Arial" pitchFamily="34" charset="0"/>
              </a:rPr>
              <a:t> macromolecule is a very important goal in the field of organic photochemistry.</a:t>
            </a:r>
          </a:p>
        </p:txBody>
      </p:sp>
      <p:sp>
        <p:nvSpPr>
          <p:cNvPr id="4506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20EF3E-AB53-44DD-8D87-4C551FD8E44F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679B4-4F26-4D77-8E96-4E2BA496D655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2AC7A-2F07-49E4-8911-78A574A050A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40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3FECE-2597-485B-905F-881006C1A997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71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41F06-2314-4349-902B-1A80DA8C7A8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0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6FB65A-9A16-464C-ABFF-954635C6380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156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726B7DE-FC3C-4F80-9DC7-6ED91FC54EA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58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6CBD6D2-81F8-4A69-B61F-32CCD3316D50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93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7E3214A-4B77-46F5-ABA6-A8725CF7F46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31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16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22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08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0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D5CC4-AF05-4695-B8E4-6E39DAECA16F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612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82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2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24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82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02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60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05/10/2020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82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E0C8F-A8C2-4507-AAA6-9C73E51622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276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C90CC7-BA08-43C8-BBCE-511D3C7416C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4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7CDCFA-D541-4F05-8138-CD14F4EA609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24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E6338-7D94-4D02-94E9-D433CC9788D1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69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1A9A9-FEA3-4094-A7D6-C3F6F31E895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60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7A4CF4-D177-49E0-9F12-8FD95FD832FB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68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21AC4-CD25-4F4F-B31C-4421A2EA660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77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2DB304-E231-4D5E-9BEC-1F9990A0FA4B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6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258ACDE9-6076-4703-8895-752BB2FFFC9C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4E71C5-3E24-4289-B18E-4909DFE84C4B}" type="datetimeFigureOut">
              <a:rPr lang="es-A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05/10/2020</a:t>
            </a:fld>
            <a:endParaRPr lang="es-A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A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7DD63B0-B3BD-4708-AF59-E791A4965F0E}" type="slidenum">
              <a:rPr lang="es-A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A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266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447800"/>
            <a:ext cx="6781800" cy="4495800"/>
          </a:xfrm>
          <a:solidFill>
            <a:schemeClr val="bg1"/>
          </a:solidFill>
          <a:ln w="127000" cmpd="thinThick">
            <a:solidFill>
              <a:srgbClr val="6699FF"/>
            </a:solidFill>
            <a:miter lim="800000"/>
            <a:headEnd/>
            <a:tailEnd/>
          </a:ln>
        </p:spPr>
        <p:txBody>
          <a:bodyPr tIns="0"/>
          <a:lstStyle/>
          <a:p>
            <a:pPr>
              <a:spcBef>
                <a:spcPts val="1200"/>
              </a:spcBef>
            </a:pPr>
            <a: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Non-</a:t>
            </a:r>
            <a:r>
              <a:rPr lang="es-AR" sz="32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adiabatic</a:t>
            </a: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</a:t>
            </a:r>
            <a:r>
              <a:rPr lang="es-AR" sz="32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excited</a:t>
            </a: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</a:t>
            </a:r>
            <a:r>
              <a:rPr lang="es-AR" sz="32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state</a:t>
            </a: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molecular </a:t>
            </a:r>
            <a:r>
              <a:rPr lang="es-AR" sz="3200" b="1" dirty="0" err="1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dynamics</a:t>
            </a: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: </a:t>
            </a:r>
            <a:b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1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1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Identification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,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monitoring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and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freezing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normal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modes</a:t>
            </a:r>
            <a:r>
              <a:rPr lang="es-A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24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32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1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Sebastian</a:t>
            </a:r>
            <a:r>
              <a:rPr lang="es-AR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 </a:t>
            </a:r>
            <a:r>
              <a:rPr lang="es-AR" sz="1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Fernandez</a:t>
            </a:r>
            <a:r>
              <a:rPr lang="es-AR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>-Alberti </a:t>
            </a:r>
            <a: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40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AR" sz="4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  <a:t/>
            </a:r>
            <a:br>
              <a:rPr lang="es-AR" sz="4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anose="020E0602030304020304" pitchFamily="34" charset="0"/>
              </a:rPr>
            </a:br>
            <a:r>
              <a:rPr lang="es-ES_tradnl" sz="4000" b="1" dirty="0">
                <a:solidFill>
                  <a:srgbClr val="FF6600"/>
                </a:solidFill>
                <a:latin typeface="Albertus Medium" panose="020E0602030304020304" pitchFamily="34" charset="0"/>
              </a:rPr>
              <a:t/>
            </a:r>
            <a:br>
              <a:rPr lang="es-ES_tradnl" sz="4000" b="1" dirty="0">
                <a:solidFill>
                  <a:srgbClr val="FF6600"/>
                </a:solidFill>
                <a:latin typeface="Albertus Medium" panose="020E0602030304020304" pitchFamily="34" charset="0"/>
              </a:rPr>
            </a:br>
            <a:endParaRPr lang="es-ES" sz="4000" b="1" dirty="0">
              <a:solidFill>
                <a:schemeClr val="tx1"/>
              </a:solidFill>
              <a:latin typeface="Albertus Medium" panose="020E0602030304020304" pitchFamily="34" charset="0"/>
            </a:endParaRPr>
          </a:p>
        </p:txBody>
      </p:sp>
      <p:pic>
        <p:nvPicPr>
          <p:cNvPr id="39940" name="Picture 4" descr="logounq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4876800"/>
            <a:ext cx="1828800" cy="685800"/>
          </a:xfrm>
          <a:solidFill>
            <a:srgbClr val="FFFFCC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5 Imagen" descr="logo-lanl.jpg"/>
          <p:cNvPicPr>
            <a:picLocks noChangeAspect="1"/>
          </p:cNvPicPr>
          <p:nvPr/>
        </p:nvPicPr>
        <p:blipFill>
          <a:blip r:embed="rId4" cstate="print"/>
          <a:srcRect r="21214"/>
          <a:stretch>
            <a:fillRect/>
          </a:stretch>
        </p:blipFill>
        <p:spPr bwMode="auto">
          <a:xfrm>
            <a:off x="4495800" y="4800600"/>
            <a:ext cx="1811867" cy="838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2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CuadroTexto"/>
          <p:cNvSpPr txBox="1"/>
          <p:nvPr/>
        </p:nvSpPr>
        <p:spPr>
          <a:xfrm>
            <a:off x="7239000" y="3193945"/>
            <a:ext cx="193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Vibrational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associated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endParaRPr lang="es-AR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AR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ES-ENM</a:t>
            </a:r>
            <a:endParaRPr lang="es-A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066800" y="2122691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ES-ENM(S</a:t>
            </a:r>
            <a:r>
              <a:rPr lang="es-AR" sz="1800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sz="1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4267200" y="2141470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ES-ENM(S</a:t>
            </a:r>
            <a:r>
              <a:rPr lang="es-AR" sz="1800" baseline="-250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sz="18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38200" y="304800"/>
            <a:ext cx="8135914" cy="1143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 energy redistribution during donor-acceptor electronic energy transfer:</a:t>
            </a:r>
          </a:p>
          <a:p>
            <a:pPr algn="ctr"/>
            <a:r>
              <a:rPr lang="en-US" sz="1800" dirty="0" smtClean="0">
                <a:solidFill>
                  <a:srgbClr val="0062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Excited-State-Equilibrium Normal Modes (ES-ENM)</a:t>
            </a:r>
            <a:endParaRPr lang="en-US" sz="1800" b="1" dirty="0">
              <a:solidFill>
                <a:srgbClr val="0062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78168"/>
            <a:ext cx="70961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82997" y="5574268"/>
            <a:ext cx="7632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es-AR" sz="1400" i="1" baseline="-25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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AR" sz="1400" i="1" baseline="-25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transfer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mainly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ES-ENM(S</a:t>
            </a:r>
            <a:r>
              <a:rPr lang="es-AR" sz="1400" i="1" baseline="-25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once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reaches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AR" sz="1400" i="1" baseline="-2500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vibrational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flux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dispersion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bunch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91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38200" y="304800"/>
            <a:ext cx="8135914" cy="1143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 energy redistribution during donor-acceptor electronic energy transfer:</a:t>
            </a:r>
          </a:p>
          <a:p>
            <a:pPr algn="ctr"/>
            <a:r>
              <a:rPr lang="en-US" sz="1800" dirty="0" smtClean="0">
                <a:solidFill>
                  <a:srgbClr val="0062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Classification of normal modes-vibrational relaxation pathways</a:t>
            </a:r>
            <a:endParaRPr lang="en-US" sz="1800" b="1" dirty="0">
              <a:solidFill>
                <a:srgbClr val="0062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5909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35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b="51657"/>
          <a:stretch/>
        </p:blipFill>
        <p:spPr bwMode="auto">
          <a:xfrm>
            <a:off x="4501242" y="2819400"/>
            <a:ext cx="4337256" cy="24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79"/>
          <a:stretch/>
        </p:blipFill>
        <p:spPr bwMode="auto">
          <a:xfrm>
            <a:off x="4124325" y="4478977"/>
            <a:ext cx="4661844" cy="5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t="28939" r="92575" b="26174"/>
          <a:stretch/>
        </p:blipFill>
        <p:spPr bwMode="auto">
          <a:xfrm>
            <a:off x="4124325" y="2386940"/>
            <a:ext cx="330526" cy="234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5105400" y="172927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Minimum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es-A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222" y="6218468"/>
            <a:ext cx="90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i="1" dirty="0" smtClean="0"/>
              <a:t>“Vibrational </a:t>
            </a:r>
            <a:r>
              <a:rPr lang="en-US" sz="1400" i="1" dirty="0"/>
              <a:t>energy redistribution during donor-acceptor electronic energy transfer: criteria to identify subsets of active normal modes” L. </a:t>
            </a:r>
            <a:r>
              <a:rPr lang="en-US" sz="1400" i="1" dirty="0" smtClean="0"/>
              <a:t>Alfonso-Hernandez et. al, </a:t>
            </a:r>
            <a:r>
              <a:rPr lang="en-US" sz="1400" i="1" dirty="0"/>
              <a:t>Phys. Chem. Chem. Phys. ,22, 18454-18466 (</a:t>
            </a:r>
            <a:r>
              <a:rPr lang="en-US" sz="1400" i="1" dirty="0" smtClean="0"/>
              <a:t>2020)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429121" y="2063774"/>
            <a:ext cx="46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200" i="1" dirty="0" smtClean="0"/>
              <a:t>“A method for analyzing the vibrational energy flow in biomolecules in solution”, M. A. </a:t>
            </a:r>
            <a:r>
              <a:rPr lang="en-US" sz="1200" i="1" dirty="0" err="1" smtClean="0"/>
              <a:t>Soler</a:t>
            </a:r>
            <a:r>
              <a:rPr lang="en-US" sz="1200" i="1" dirty="0" smtClean="0"/>
              <a:t> et al. </a:t>
            </a:r>
            <a:r>
              <a:rPr lang="de-DE" sz="1200" i="1" dirty="0"/>
              <a:t>J. Chem. Phys. 135, 204106 (2011</a:t>
            </a:r>
            <a:r>
              <a:rPr lang="de-DE" sz="1200" i="1" dirty="0" smtClean="0"/>
              <a:t>)</a:t>
            </a:r>
            <a:endParaRPr lang="es-AR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734000" y="5586391"/>
            <a:ext cx="763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intramolecular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vibrational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relaxation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redistribution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pathways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role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active normal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6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590800" y="152400"/>
            <a:ext cx="4419600" cy="838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70000"/>
              </a:lnSpc>
            </a:pPr>
            <a:r>
              <a:rPr lang="es-AR" sz="3200" dirty="0" err="1">
                <a:latin typeface="Comic Sans MS" panose="030F0702030302020204" pitchFamily="66" charset="0"/>
              </a:rPr>
              <a:t>Dendrimers</a:t>
            </a:r>
            <a:r>
              <a:rPr lang="es-AR" sz="4400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endParaRPr lang="en-US" sz="4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1463634" y="1143000"/>
            <a:ext cx="6553200" cy="2609945"/>
          </a:xfrm>
          <a:prstGeom prst="rect">
            <a:avLst/>
          </a:prstGeom>
          <a:solidFill>
            <a:srgbClr val="FFFF99"/>
          </a:solidFill>
          <a:ln w="76200" cmpd="thickThin">
            <a:solidFill>
              <a:srgbClr val="6699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rgbClr val="6699FF"/>
              </a:buClr>
              <a:buSzPct val="140000"/>
            </a:pPr>
            <a:r>
              <a:rPr lang="es-AR" dirty="0">
                <a:solidFill>
                  <a:srgbClr val="6699FF"/>
                </a:solidFill>
              </a:rPr>
              <a:t> </a:t>
            </a:r>
          </a:p>
          <a:p>
            <a:pPr algn="ctr">
              <a:lnSpc>
                <a:spcPct val="80000"/>
              </a:lnSpc>
              <a:buClr>
                <a:srgbClr val="6699FF"/>
              </a:buClr>
              <a:buFontTx/>
              <a:buChar char="•"/>
            </a:pP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Highly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branched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conjugated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macromolecules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: </a:t>
            </a:r>
          </a:p>
          <a:p>
            <a:endParaRPr lang="es-AR" sz="1000" dirty="0">
              <a:solidFill>
                <a:srgbClr val="6699FF"/>
              </a:solidFill>
              <a:latin typeface="Albertus Medium" pitchFamily="34" charset="0"/>
            </a:endParaRPr>
          </a:p>
          <a:p>
            <a:pPr algn="ctr">
              <a:buClr>
                <a:srgbClr val="CC0000"/>
              </a:buClr>
              <a:buSzPct val="140000"/>
              <a:buFontTx/>
              <a:buChar char="•"/>
            </a:pPr>
            <a:r>
              <a:rPr lang="es-AR" sz="2000" dirty="0">
                <a:solidFill>
                  <a:srgbClr val="6699FF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peripheral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groups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</a:p>
          <a:p>
            <a:pPr algn="ctr">
              <a:buClr>
                <a:srgbClr val="CC0000"/>
              </a:buClr>
              <a:buSzPct val="140000"/>
              <a:buFontTx/>
              <a:buChar char="•"/>
            </a:pP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Branched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repeat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units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(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layers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)</a:t>
            </a:r>
          </a:p>
          <a:p>
            <a:pPr algn="ctr">
              <a:buClr>
                <a:srgbClr val="CC0000"/>
              </a:buClr>
              <a:buSzPct val="140000"/>
              <a:buFontTx/>
              <a:buChar char="•"/>
            </a:pP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a </a:t>
            </a: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core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  <a:endParaRPr lang="es-AR" sz="1000" dirty="0">
              <a:solidFill>
                <a:srgbClr val="CC0000"/>
              </a:solidFill>
              <a:latin typeface="Albertus Medium" pitchFamily="34" charset="0"/>
              <a:cs typeface="Arial" pitchFamily="34" charset="0"/>
            </a:endParaRP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  <a:buFontTx/>
              <a:buChar char="•"/>
            </a:pP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Unidirectional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latin typeface="Albertus Medium" pitchFamily="34" charset="0"/>
              </a:rPr>
              <a:t>energy</a:t>
            </a:r>
            <a:r>
              <a:rPr lang="es-AR" sz="2000" dirty="0">
                <a:solidFill>
                  <a:srgbClr val="000099"/>
                </a:solidFill>
                <a:latin typeface="Albertus Medium" pitchFamily="34" charset="0"/>
              </a:rPr>
              <a:t> transfer: 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s-AR" sz="2000" dirty="0" err="1">
                <a:solidFill>
                  <a:srgbClr val="CC0000"/>
                </a:solidFill>
                <a:latin typeface="Albertus Medium" pitchFamily="34" charset="0"/>
              </a:rPr>
              <a:t>periphery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</a:rPr>
              <a:t> </a:t>
            </a:r>
            <a:r>
              <a:rPr lang="es-AR" sz="2000" dirty="0">
                <a:solidFill>
                  <a:srgbClr val="CC0000"/>
                </a:solidFill>
                <a:latin typeface="Albertus Medium" pitchFamily="34" charset="0"/>
                <a:sym typeface="Symbol" pitchFamily="18" charset="2"/>
              </a:rPr>
              <a:t> </a:t>
            </a:r>
            <a:r>
              <a:rPr lang="es-AR" sz="2000" dirty="0" err="1" smtClean="0">
                <a:solidFill>
                  <a:srgbClr val="CC0000"/>
                </a:solidFill>
                <a:latin typeface="Albertus Medium" pitchFamily="34" charset="0"/>
                <a:sym typeface="Symbol" pitchFamily="18" charset="2"/>
              </a:rPr>
              <a:t>core</a:t>
            </a:r>
            <a:endParaRPr lang="es-AR" sz="2000" dirty="0" smtClean="0">
              <a:solidFill>
                <a:srgbClr val="CC0000"/>
              </a:solidFill>
              <a:latin typeface="Albertus Medium" pitchFamily="34" charset="0"/>
              <a:sym typeface="Symbol" pitchFamily="18" charset="2"/>
            </a:endParaRP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endParaRPr lang="es-AR" sz="800" dirty="0">
              <a:latin typeface="Albertus Medium" pitchFamily="34" charset="0"/>
              <a:cs typeface="Arial" pitchFamily="34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14400" y="4495800"/>
            <a:ext cx="1672442" cy="492443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b="1" dirty="0" err="1">
                <a:solidFill>
                  <a:srgbClr val="CC0000"/>
                </a:solidFill>
                <a:latin typeface="Bradley Hand ITC" pitchFamily="66" charset="0"/>
              </a:rPr>
              <a:t>Nanostar</a:t>
            </a:r>
            <a:endParaRPr lang="en-US" b="1" dirty="0">
              <a:solidFill>
                <a:srgbClr val="CC0000"/>
              </a:solidFill>
              <a:latin typeface="Bradley Hand ITC" pitchFamily="66" charset="0"/>
            </a:endParaRPr>
          </a:p>
        </p:txBody>
      </p:sp>
      <p:graphicFrame>
        <p:nvGraphicFramePr>
          <p:cNvPr id="1026" name="Object 46"/>
          <p:cNvGraphicFramePr>
            <a:graphicFrameLocks noChangeAspect="1"/>
          </p:cNvGraphicFramePr>
          <p:nvPr/>
        </p:nvGraphicFramePr>
        <p:xfrm>
          <a:off x="2590800" y="3810000"/>
          <a:ext cx="482441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5" name="CS ChemDraw Drawing" r:id="rId4" imgW="5625360" imgH="3836520" progId="">
                  <p:embed/>
                </p:oleObj>
              </mc:Choice>
              <mc:Fallback>
                <p:oleObj name="CS ChemDraw Drawing" r:id="rId4" imgW="5625360" imgH="3836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50" t="5714" r="3900" b="14287"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4824413" cy="281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39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8" t="39937" r="36578" b="42868"/>
          <a:stretch/>
        </p:blipFill>
        <p:spPr>
          <a:xfrm>
            <a:off x="5077404" y="3112544"/>
            <a:ext cx="2185880" cy="1179160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0" t="14000" r="36578" b="68874"/>
          <a:stretch/>
        </p:blipFill>
        <p:spPr>
          <a:xfrm>
            <a:off x="2038523" y="2605693"/>
            <a:ext cx="2398692" cy="117446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048562" y="6123081"/>
            <a:ext cx="6859580" cy="663070"/>
          </a:xfrm>
          <a:custGeom>
            <a:avLst/>
            <a:gdLst>
              <a:gd name="connsiteX0" fmla="*/ 0 w 1819746"/>
              <a:gd name="connsiteY0" fmla="*/ 0 h 2037118"/>
              <a:gd name="connsiteX1" fmla="*/ 606582 w 1819746"/>
              <a:gd name="connsiteY1" fmla="*/ 1792586 h 2037118"/>
              <a:gd name="connsiteX2" fmla="*/ 1267485 w 1819746"/>
              <a:gd name="connsiteY2" fmla="*/ 1828800 h 2037118"/>
              <a:gd name="connsiteX3" fmla="*/ 1819746 w 1819746"/>
              <a:gd name="connsiteY3" fmla="*/ 9053 h 20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746" h="2037118">
                <a:moveTo>
                  <a:pt x="0" y="0"/>
                </a:moveTo>
                <a:cubicBezTo>
                  <a:pt x="197667" y="743893"/>
                  <a:pt x="395335" y="1487786"/>
                  <a:pt x="606582" y="1792586"/>
                </a:cubicBezTo>
                <a:cubicBezTo>
                  <a:pt x="817829" y="2097386"/>
                  <a:pt x="1065291" y="2126056"/>
                  <a:pt x="1267485" y="1828800"/>
                </a:cubicBezTo>
                <a:cubicBezTo>
                  <a:pt x="1469679" y="1531544"/>
                  <a:pt x="1644712" y="770298"/>
                  <a:pt x="1819746" y="90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11 Imagen" descr="td-1.bmp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70" t="20932" r="9020" b="14491"/>
          <a:stretch>
            <a:fillRect/>
          </a:stretch>
        </p:blipFill>
        <p:spPr>
          <a:xfrm flipV="1">
            <a:off x="6293987" y="4771260"/>
            <a:ext cx="1853405" cy="961683"/>
          </a:xfrm>
          <a:prstGeom prst="rect">
            <a:avLst/>
          </a:prstGeom>
        </p:spPr>
      </p:pic>
      <p:pic>
        <p:nvPicPr>
          <p:cNvPr id="13" name="12 Imagen" descr="td-2.bmp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38" b="90016" l="6796" r="93398"/>
                    </a14:imgEffect>
                  </a14:imgLayer>
                </a14:imgProps>
              </a:ext>
            </a:extLst>
          </a:blip>
          <a:srcRect l="6412" t="22139" r="8138" b="9258"/>
          <a:stretch>
            <a:fillRect/>
          </a:stretch>
        </p:blipFill>
        <p:spPr>
          <a:xfrm flipV="1">
            <a:off x="3339918" y="4127418"/>
            <a:ext cx="2199372" cy="1024173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904313" y="4521031"/>
            <a:ext cx="812800" cy="581352"/>
          </a:xfrm>
          <a:prstGeom prst="rect">
            <a:avLst/>
          </a:prstGeom>
          <a:noFill/>
        </p:spPr>
        <p:txBody>
          <a:bodyPr wrap="square" lIns="18626" tIns="74505" rIns="18626" bIns="74505" rtlCol="0">
            <a:spAutoFit/>
          </a:bodyPr>
          <a:lstStyle/>
          <a:p>
            <a:pPr indent="93132" algn="ctr">
              <a:spcBef>
                <a:spcPts val="600"/>
              </a:spcBef>
              <a:spcAft>
                <a:spcPts val="600"/>
              </a:spcAft>
            </a:pPr>
            <a:r>
              <a:rPr lang="en-CA" sz="2800" i="1" dirty="0" smtClean="0">
                <a:latin typeface="Albertus MT" pitchFamily="34" charset="0"/>
              </a:rPr>
              <a:t>S</a:t>
            </a:r>
            <a:r>
              <a:rPr lang="en-CA" sz="2800" baseline="-25000" dirty="0" smtClean="0">
                <a:latin typeface="Albertus MT" pitchFamily="34" charset="0"/>
              </a:rPr>
              <a:t>3</a:t>
            </a:r>
            <a:endParaRPr lang="es-AR" sz="2800" dirty="0">
              <a:latin typeface="Albertus MT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160442" y="5151591"/>
            <a:ext cx="558325" cy="581352"/>
          </a:xfrm>
          <a:prstGeom prst="rect">
            <a:avLst/>
          </a:prstGeom>
          <a:noFill/>
        </p:spPr>
        <p:txBody>
          <a:bodyPr wrap="square" lIns="18626" tIns="74505" rIns="18626" bIns="74505" rtlCol="0">
            <a:spAutoFit/>
          </a:bodyPr>
          <a:lstStyle/>
          <a:p>
            <a:pPr indent="93132" algn="ctr">
              <a:spcBef>
                <a:spcPts val="600"/>
              </a:spcBef>
              <a:spcAft>
                <a:spcPts val="600"/>
              </a:spcAft>
            </a:pPr>
            <a:r>
              <a:rPr lang="en-CA" sz="2800" i="1" dirty="0" smtClean="0">
                <a:latin typeface="Albertus Medium" pitchFamily="34" charset="0"/>
              </a:rPr>
              <a:t>S</a:t>
            </a:r>
            <a:r>
              <a:rPr lang="en-CA" sz="2800" baseline="-25000" dirty="0" smtClean="0">
                <a:latin typeface="Albertus Medium" pitchFamily="34" charset="0"/>
              </a:rPr>
              <a:t>2</a:t>
            </a:r>
            <a:endParaRPr lang="es-AR" sz="2800" dirty="0">
              <a:latin typeface="Albertus Medium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959020" y="5151591"/>
            <a:ext cx="702425" cy="581352"/>
          </a:xfrm>
          <a:prstGeom prst="rect">
            <a:avLst/>
          </a:prstGeom>
          <a:noFill/>
        </p:spPr>
        <p:txBody>
          <a:bodyPr wrap="square" lIns="18626" tIns="74505" rIns="18626" bIns="74505" rtlCol="0">
            <a:spAutoFit/>
          </a:bodyPr>
          <a:lstStyle/>
          <a:p>
            <a:pPr indent="93132" algn="ctr">
              <a:spcBef>
                <a:spcPts val="600"/>
              </a:spcBef>
              <a:spcAft>
                <a:spcPts val="600"/>
              </a:spcAft>
            </a:pPr>
            <a:r>
              <a:rPr lang="en-CA" sz="2800" i="1" dirty="0" smtClean="0">
                <a:latin typeface="Albertus MT" pitchFamily="34" charset="0"/>
              </a:rPr>
              <a:t>S</a:t>
            </a:r>
            <a:r>
              <a:rPr lang="en-CA" sz="2800" baseline="-25000" dirty="0" smtClean="0">
                <a:latin typeface="Albertus MT" pitchFamily="34" charset="0"/>
              </a:rPr>
              <a:t>1</a:t>
            </a:r>
            <a:endParaRPr lang="es-AR" sz="2800" dirty="0">
              <a:latin typeface="Albertus MT" pitchFamily="34" charset="0"/>
            </a:endParaRPr>
          </a:p>
        </p:txBody>
      </p:sp>
      <p:pic>
        <p:nvPicPr>
          <p:cNvPr id="20" name="9 Imagen" descr="2ring-bond-prom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000" t="32001" r="18668" b="25000"/>
          <a:stretch>
            <a:fillRect/>
          </a:stretch>
        </p:blipFill>
        <p:spPr bwMode="auto">
          <a:xfrm>
            <a:off x="-8280" y="1908592"/>
            <a:ext cx="2350664" cy="162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10 Imagen" descr="3ring-bond-prom.jpg"/>
          <p:cNvPicPr>
            <a:picLocks noChangeAspect="1"/>
          </p:cNvPicPr>
          <p:nvPr/>
        </p:nvPicPr>
        <p:blipFill>
          <a:blip r:embed="rId7" cstate="print"/>
          <a:srcRect l="9332" t="53000" r="20000" b="5000"/>
          <a:stretch>
            <a:fillRect/>
          </a:stretch>
        </p:blipFill>
        <p:spPr bwMode="auto">
          <a:xfrm>
            <a:off x="3400611" y="792670"/>
            <a:ext cx="2398691" cy="164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12 Imagen" descr="4ring-bond-prom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00" t="34000" r="20000" b="38000"/>
          <a:stretch>
            <a:fillRect/>
          </a:stretch>
        </p:blipFill>
        <p:spPr bwMode="auto">
          <a:xfrm>
            <a:off x="6699349" y="2105651"/>
            <a:ext cx="2444651" cy="143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0 Imagen" descr="td-12.bmp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602" b="87322" l="8835" r="91845"/>
                    </a14:imgEffect>
                  </a14:imgLayer>
                </a14:imgProps>
              </a:ext>
            </a:extLst>
          </a:blip>
          <a:srcRect t="24405" r="10679" b="13945"/>
          <a:stretch>
            <a:fillRect/>
          </a:stretch>
        </p:blipFill>
        <p:spPr>
          <a:xfrm flipV="1">
            <a:off x="4718487" y="3730539"/>
            <a:ext cx="2092467" cy="746666"/>
          </a:xfrm>
          <a:prstGeom prst="rect">
            <a:avLst/>
          </a:prstGeom>
        </p:spPr>
      </p:pic>
      <p:pic>
        <p:nvPicPr>
          <p:cNvPr id="9" name="8 Imagen" descr="td-3.bmp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6" t="13945" r="4272" b="13945"/>
          <a:stretch>
            <a:fillRect/>
          </a:stretch>
        </p:blipFill>
        <p:spPr>
          <a:xfrm flipV="1">
            <a:off x="668022" y="3812149"/>
            <a:ext cx="2098181" cy="959110"/>
          </a:xfrm>
          <a:prstGeom prst="rect">
            <a:avLst/>
          </a:prstGeom>
        </p:spPr>
      </p:pic>
      <p:pic>
        <p:nvPicPr>
          <p:cNvPr id="10" name="9 Imagen" descr="td-23.bmp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9089" b="21253"/>
          <a:stretch>
            <a:fillRect/>
          </a:stretch>
        </p:blipFill>
        <p:spPr>
          <a:xfrm rot="21438858" flipV="1">
            <a:off x="1991699" y="3074469"/>
            <a:ext cx="2032240" cy="982330"/>
          </a:xfrm>
          <a:prstGeom prst="rect">
            <a:avLst/>
          </a:prstGeom>
        </p:spPr>
      </p:pic>
      <p:sp>
        <p:nvSpPr>
          <p:cNvPr id="3" name="2 Flecha abajo"/>
          <p:cNvSpPr/>
          <p:nvPr/>
        </p:nvSpPr>
        <p:spPr>
          <a:xfrm flipV="1">
            <a:off x="2212670" y="4648199"/>
            <a:ext cx="259427" cy="18184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Flecha abajo"/>
          <p:cNvSpPr/>
          <p:nvPr/>
        </p:nvSpPr>
        <p:spPr>
          <a:xfrm>
            <a:off x="6799438" y="5620013"/>
            <a:ext cx="208439" cy="846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CuadroTexto"/>
          <p:cNvSpPr txBox="1"/>
          <p:nvPr/>
        </p:nvSpPr>
        <p:spPr>
          <a:xfrm>
            <a:off x="4314225" y="6175925"/>
            <a:ext cx="558325" cy="581352"/>
          </a:xfrm>
          <a:prstGeom prst="rect">
            <a:avLst/>
          </a:prstGeom>
          <a:noFill/>
        </p:spPr>
        <p:txBody>
          <a:bodyPr wrap="square" lIns="18626" tIns="74505" rIns="18626" bIns="74505" rtlCol="0">
            <a:spAutoFit/>
          </a:bodyPr>
          <a:lstStyle/>
          <a:p>
            <a:pPr indent="93132" algn="ctr">
              <a:spcBef>
                <a:spcPts val="600"/>
              </a:spcBef>
              <a:spcAft>
                <a:spcPts val="600"/>
              </a:spcAft>
            </a:pPr>
            <a:r>
              <a:rPr lang="en-CA" sz="2800" i="1" dirty="0" smtClean="0">
                <a:latin typeface="Albertus Medium" pitchFamily="34" charset="0"/>
              </a:rPr>
              <a:t>S</a:t>
            </a:r>
            <a:r>
              <a:rPr lang="en-CA" sz="2800" baseline="-25000" dirty="0" smtClean="0">
                <a:latin typeface="Albertus Medium" pitchFamily="34" charset="0"/>
              </a:rPr>
              <a:t>0</a:t>
            </a:r>
            <a:endParaRPr lang="es-AR" sz="2800" dirty="0">
              <a:latin typeface="Albertus Medium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84706" y="2352714"/>
            <a:ext cx="154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C</a:t>
            </a:r>
            <a:r>
              <a:rPr lang="es-AR" sz="1600" b="1" dirty="0" smtClean="0">
                <a:sym typeface="Symbol"/>
              </a:rPr>
              <a:t>C </a:t>
            </a:r>
            <a:r>
              <a:rPr lang="es-AR" sz="1600" b="1" dirty="0" err="1" smtClean="0">
                <a:sym typeface="Symbol"/>
              </a:rPr>
              <a:t>vibration</a:t>
            </a:r>
            <a:endParaRPr lang="en-US" sz="1600" b="1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977068" y="1542989"/>
            <a:ext cx="154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C</a:t>
            </a:r>
            <a:r>
              <a:rPr lang="es-AR" sz="1600" b="1" dirty="0" smtClean="0">
                <a:sym typeface="Symbol"/>
              </a:rPr>
              <a:t>C </a:t>
            </a:r>
            <a:r>
              <a:rPr lang="es-AR" sz="1600" b="1" dirty="0" err="1" smtClean="0">
                <a:sym typeface="Symbol"/>
              </a:rPr>
              <a:t>vibration</a:t>
            </a:r>
            <a:endParaRPr lang="en-US" sz="1600" b="1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579946" y="2484549"/>
            <a:ext cx="154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C</a:t>
            </a:r>
            <a:r>
              <a:rPr lang="es-AR" sz="1600" b="1" dirty="0" smtClean="0">
                <a:sym typeface="Symbol"/>
              </a:rPr>
              <a:t>C </a:t>
            </a:r>
            <a:r>
              <a:rPr lang="es-AR" sz="1600" b="1" dirty="0" err="1" smtClean="0">
                <a:sym typeface="Symbol"/>
              </a:rPr>
              <a:t>vibration</a:t>
            </a:r>
            <a:endParaRPr lang="en-US" sz="1600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3273926" y="3034341"/>
            <a:ext cx="154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NACR(3,2)</a:t>
            </a:r>
            <a:endParaRPr lang="en-US" sz="1600" b="1" dirty="0"/>
          </a:p>
        </p:txBody>
      </p:sp>
      <p:sp>
        <p:nvSpPr>
          <p:cNvPr id="33" name="32 CuadroTexto"/>
          <p:cNvSpPr txBox="1"/>
          <p:nvPr/>
        </p:nvSpPr>
        <p:spPr>
          <a:xfrm>
            <a:off x="5676867" y="3300311"/>
            <a:ext cx="154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NACR(2,1)</a:t>
            </a:r>
            <a:endParaRPr lang="en-US" sz="1600" b="1" dirty="0"/>
          </a:p>
        </p:txBody>
      </p:sp>
      <p:sp>
        <p:nvSpPr>
          <p:cNvPr id="37" name="36 Flecha abajo"/>
          <p:cNvSpPr/>
          <p:nvPr/>
        </p:nvSpPr>
        <p:spPr>
          <a:xfrm rot="3925268" flipV="1">
            <a:off x="2812503" y="1092071"/>
            <a:ext cx="258954" cy="12307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37 Flecha abajo"/>
          <p:cNvSpPr/>
          <p:nvPr/>
        </p:nvSpPr>
        <p:spPr>
          <a:xfrm rot="7219288" flipV="1">
            <a:off x="6390766" y="895057"/>
            <a:ext cx="238459" cy="150717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10 Imagen" descr="3ring-bond-prom.jpg"/>
          <p:cNvPicPr>
            <a:picLocks noChangeAspect="1"/>
          </p:cNvPicPr>
          <p:nvPr/>
        </p:nvPicPr>
        <p:blipFill rotWithShape="1">
          <a:blip r:embed="rId7" cstate="print"/>
          <a:srcRect l="9332" t="88673" r="20000" b="5000"/>
          <a:stretch/>
        </p:blipFill>
        <p:spPr bwMode="auto">
          <a:xfrm>
            <a:off x="6799438" y="3540555"/>
            <a:ext cx="2319165" cy="23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121421" y="2545154"/>
            <a:ext cx="3493263" cy="2258848"/>
          </a:xfrm>
          <a:custGeom>
            <a:avLst/>
            <a:gdLst>
              <a:gd name="connsiteX0" fmla="*/ 0 w 1819746"/>
              <a:gd name="connsiteY0" fmla="*/ 0 h 2037118"/>
              <a:gd name="connsiteX1" fmla="*/ 606582 w 1819746"/>
              <a:gd name="connsiteY1" fmla="*/ 1792586 h 2037118"/>
              <a:gd name="connsiteX2" fmla="*/ 1267485 w 1819746"/>
              <a:gd name="connsiteY2" fmla="*/ 1828800 h 2037118"/>
              <a:gd name="connsiteX3" fmla="*/ 1819746 w 1819746"/>
              <a:gd name="connsiteY3" fmla="*/ 9053 h 20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746" h="2037118">
                <a:moveTo>
                  <a:pt x="0" y="0"/>
                </a:moveTo>
                <a:cubicBezTo>
                  <a:pt x="197667" y="743893"/>
                  <a:pt x="395335" y="1487786"/>
                  <a:pt x="606582" y="1792586"/>
                </a:cubicBezTo>
                <a:cubicBezTo>
                  <a:pt x="817829" y="2097386"/>
                  <a:pt x="1065291" y="2126056"/>
                  <a:pt x="1267485" y="1828800"/>
                </a:cubicBezTo>
                <a:cubicBezTo>
                  <a:pt x="1469679" y="1531544"/>
                  <a:pt x="1644712" y="770298"/>
                  <a:pt x="1819746" y="905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099515" y="3260283"/>
            <a:ext cx="4475644" cy="2009605"/>
          </a:xfrm>
          <a:custGeom>
            <a:avLst/>
            <a:gdLst>
              <a:gd name="connsiteX0" fmla="*/ 0 w 1819746"/>
              <a:gd name="connsiteY0" fmla="*/ 0 h 2037118"/>
              <a:gd name="connsiteX1" fmla="*/ 606582 w 1819746"/>
              <a:gd name="connsiteY1" fmla="*/ 1792586 h 2037118"/>
              <a:gd name="connsiteX2" fmla="*/ 1267485 w 1819746"/>
              <a:gd name="connsiteY2" fmla="*/ 1828800 h 2037118"/>
              <a:gd name="connsiteX3" fmla="*/ 1819746 w 1819746"/>
              <a:gd name="connsiteY3" fmla="*/ 9053 h 20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746" h="2037118">
                <a:moveTo>
                  <a:pt x="0" y="0"/>
                </a:moveTo>
                <a:cubicBezTo>
                  <a:pt x="197667" y="743893"/>
                  <a:pt x="395335" y="1487786"/>
                  <a:pt x="606582" y="1792586"/>
                </a:cubicBezTo>
                <a:cubicBezTo>
                  <a:pt x="817829" y="2097386"/>
                  <a:pt x="1065291" y="2126056"/>
                  <a:pt x="1267485" y="1828800"/>
                </a:cubicBezTo>
                <a:cubicBezTo>
                  <a:pt x="1469679" y="1531544"/>
                  <a:pt x="1644712" y="770298"/>
                  <a:pt x="1819746" y="905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277229" y="3756764"/>
            <a:ext cx="3696984" cy="2094477"/>
          </a:xfrm>
          <a:custGeom>
            <a:avLst/>
            <a:gdLst>
              <a:gd name="connsiteX0" fmla="*/ 0 w 1819746"/>
              <a:gd name="connsiteY0" fmla="*/ 0 h 2037118"/>
              <a:gd name="connsiteX1" fmla="*/ 606582 w 1819746"/>
              <a:gd name="connsiteY1" fmla="*/ 1792586 h 2037118"/>
              <a:gd name="connsiteX2" fmla="*/ 1267485 w 1819746"/>
              <a:gd name="connsiteY2" fmla="*/ 1828800 h 2037118"/>
              <a:gd name="connsiteX3" fmla="*/ 1819746 w 1819746"/>
              <a:gd name="connsiteY3" fmla="*/ 9053 h 20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746" h="2037118">
                <a:moveTo>
                  <a:pt x="0" y="0"/>
                </a:moveTo>
                <a:cubicBezTo>
                  <a:pt x="197667" y="743893"/>
                  <a:pt x="395335" y="1487786"/>
                  <a:pt x="606582" y="1792586"/>
                </a:cubicBezTo>
                <a:cubicBezTo>
                  <a:pt x="817829" y="2097386"/>
                  <a:pt x="1065291" y="2126056"/>
                  <a:pt x="1267485" y="1828800"/>
                </a:cubicBezTo>
                <a:cubicBezTo>
                  <a:pt x="1469679" y="1531544"/>
                  <a:pt x="1644712" y="770298"/>
                  <a:pt x="1819746" y="905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1 Flecha curvada hacia la derecha"/>
          <p:cNvSpPr/>
          <p:nvPr/>
        </p:nvSpPr>
        <p:spPr>
          <a:xfrm rot="16200000" flipH="1">
            <a:off x="2726288" y="3717616"/>
            <a:ext cx="346809" cy="10627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34 Flecha curvada hacia la derecha"/>
          <p:cNvSpPr/>
          <p:nvPr/>
        </p:nvSpPr>
        <p:spPr>
          <a:xfrm rot="16200000" flipH="1">
            <a:off x="5612506" y="4163037"/>
            <a:ext cx="346809" cy="10627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668022" y="76200"/>
            <a:ext cx="7993423" cy="71647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Unidirectional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electronic</a:t>
            </a:r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and</a:t>
            </a:r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</a:t>
            </a:r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energy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transfer</a:t>
            </a:r>
            <a:endParaRPr lang="en-US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16299" y="5240324"/>
            <a:ext cx="219637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300" i="1" dirty="0" smtClean="0"/>
              <a:t>“</a:t>
            </a:r>
            <a:r>
              <a:rPr lang="en-US" sz="1300" i="1" dirty="0" err="1" smtClean="0"/>
              <a:t>Nonadiabatic</a:t>
            </a:r>
            <a:r>
              <a:rPr lang="en-US" sz="1300" i="1" dirty="0" smtClean="0"/>
              <a:t> </a:t>
            </a:r>
            <a:r>
              <a:rPr lang="en-US" sz="1300" i="1" dirty="0"/>
              <a:t>Excited-State Molecular Dynamics: Modeling </a:t>
            </a:r>
            <a:r>
              <a:rPr lang="en-US" sz="1300" i="1" dirty="0" err="1"/>
              <a:t>Photophysics</a:t>
            </a:r>
            <a:r>
              <a:rPr lang="en-US" sz="1300" i="1" dirty="0"/>
              <a:t> in Organic Conjugated Materials”, T. </a:t>
            </a:r>
            <a:r>
              <a:rPr lang="en-US" sz="1300" i="1" dirty="0" smtClean="0"/>
              <a:t>Nelson et </a:t>
            </a:r>
            <a:r>
              <a:rPr lang="en-US" sz="1300" i="1" dirty="0"/>
              <a:t>al. </a:t>
            </a:r>
            <a:r>
              <a:rPr lang="en-US" sz="1300" i="1" dirty="0" smtClean="0"/>
              <a:t>Acc.  Chem. Res., </a:t>
            </a:r>
            <a:r>
              <a:rPr lang="en-US" sz="1300" i="1" dirty="0"/>
              <a:t>47(4), 1155-1164 (2014)</a:t>
            </a:r>
            <a:endParaRPr lang="es-AR" sz="13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2590800" y="5781697"/>
            <a:ext cx="398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vibrational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relaxation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concomitant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electronic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relaxation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0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/>
      <p:bldP spid="16" grpId="0"/>
      <p:bldP spid="3" grpId="0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37" grpId="0" animBg="1"/>
      <p:bldP spid="38" grpId="0" animBg="1"/>
      <p:bldP spid="5" grpId="0" animBg="1"/>
      <p:bldP spid="6" grpId="0" animBg="1"/>
      <p:bldP spid="7" grpId="0" animBg="1"/>
      <p:bldP spid="2" grpId="0" animBg="1"/>
      <p:bldP spid="35" grpId="0" animBg="1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81000" y="76200"/>
            <a:ext cx="8458200" cy="1143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Photoinduced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dynamics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with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constrained</a:t>
            </a:r>
            <a:r>
              <a:rPr lang="es-A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</a:t>
            </a:r>
            <a:r>
              <a:rPr lang="es-A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motion</a:t>
            </a:r>
            <a:endParaRPr lang="es-AR" sz="24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/>
            <a:r>
              <a:rPr lang="es-AR" sz="20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FrozeNM</a:t>
            </a:r>
            <a:r>
              <a:rPr lang="es-AR" sz="20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algorithm</a:t>
            </a:r>
            <a:endParaRPr lang="en-US" sz="20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41" name="40 Rectángulo"/>
          <p:cNvSpPr/>
          <p:nvPr/>
        </p:nvSpPr>
        <p:spPr>
          <a:xfrm>
            <a:off x="1344881" y="1295400"/>
            <a:ext cx="683969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We apply normal mode constraints in </a:t>
            </a:r>
            <a:r>
              <a:rPr lang="en-US" sz="1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NEXMD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code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: </a:t>
            </a:r>
            <a:endPara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/>
            <a:r>
              <a:rPr lang="en-US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ENM are constrained in </a:t>
            </a:r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decreasing order of overlap </a:t>
            </a:r>
            <a:r>
              <a:rPr lang="en-US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with NACR. </a:t>
            </a:r>
            <a:endParaRPr lang="es-AR" sz="1600" dirty="0">
              <a:solidFill>
                <a:srgbClr val="00B050"/>
              </a:solidFill>
              <a:latin typeface="Comic Sans MS" pitchFamily="66" charset="0"/>
            </a:endParaRPr>
          </a:p>
        </p:txBody>
      </p:sp>
      <p:pic>
        <p:nvPicPr>
          <p:cNvPr id="42" name="41 Imagen"/>
          <p:cNvPicPr/>
          <p:nvPr/>
        </p:nvPicPr>
        <p:blipFill rotWithShape="1">
          <a:blip r:embed="rId2"/>
          <a:srcRect l="7394" t="23944" r="71591" b="56674"/>
          <a:stretch/>
        </p:blipFill>
        <p:spPr bwMode="auto">
          <a:xfrm>
            <a:off x="1104405" y="2010589"/>
            <a:ext cx="1769424" cy="917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42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/>
        </p:blipFill>
        <p:spPr bwMode="auto">
          <a:xfrm>
            <a:off x="3578431" y="2010589"/>
            <a:ext cx="4495800" cy="4337462"/>
          </a:xfrm>
          <a:prstGeom prst="rect">
            <a:avLst/>
          </a:prstGeom>
          <a:noFill/>
        </p:spPr>
      </p:pic>
      <p:pic>
        <p:nvPicPr>
          <p:cNvPr id="7" name="6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6" y="2927958"/>
            <a:ext cx="3164774" cy="2138032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609600" y="638466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200" i="1" dirty="0"/>
              <a:t>“</a:t>
            </a:r>
            <a:r>
              <a:rPr lang="en-US" sz="1200" i="1" dirty="0" err="1"/>
              <a:t>Photoinduced</a:t>
            </a:r>
            <a:r>
              <a:rPr lang="en-US" sz="1200" i="1" dirty="0"/>
              <a:t> dynamics with constrained vibrational motion: </a:t>
            </a:r>
            <a:r>
              <a:rPr lang="en-US" sz="1200" i="1" dirty="0" err="1"/>
              <a:t>FrozeNM</a:t>
            </a:r>
            <a:r>
              <a:rPr lang="en-US" sz="1200" i="1" dirty="0"/>
              <a:t> </a:t>
            </a:r>
            <a:r>
              <a:rPr lang="en-US" sz="1200" i="1" dirty="0" smtClean="0"/>
              <a:t>algorithm”</a:t>
            </a:r>
            <a:endParaRPr lang="en-US" sz="1200" i="1" dirty="0"/>
          </a:p>
          <a:p>
            <a:pPr marL="0" lvl="1" algn="ctr"/>
            <a:r>
              <a:rPr lang="es-AR" sz="1200" i="1" dirty="0" smtClean="0"/>
              <a:t>,</a:t>
            </a:r>
            <a:r>
              <a:rPr lang="en-US" sz="1200" i="1" dirty="0" smtClean="0"/>
              <a:t>H</a:t>
            </a:r>
            <a:r>
              <a:rPr lang="en-US" sz="1200" i="1" dirty="0"/>
              <a:t>. </a:t>
            </a:r>
            <a:r>
              <a:rPr lang="en-US" sz="1200" i="1" dirty="0" err="1" smtClean="0"/>
              <a:t>Negrin-Yuvero</a:t>
            </a:r>
            <a:r>
              <a:rPr lang="en-US" sz="1200" i="1" dirty="0" smtClean="0"/>
              <a:t> et al, JCTC (submitted)</a:t>
            </a:r>
            <a:endParaRPr lang="es-AR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1668" y="5257800"/>
            <a:ext cx="3703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1400" i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relaxation rates can be</a:t>
            </a:r>
          </a:p>
          <a:p>
            <a:pPr algn="ctr"/>
            <a:r>
              <a:rPr lang="en-US" sz="1400" i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significantly reduced by freezing a well-defined small subset of active normal </a:t>
            </a:r>
            <a:r>
              <a:rPr lang="en-US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modes. 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51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81000" y="76200"/>
            <a:ext cx="8458200" cy="1219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Photoinduced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dynamics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with</a:t>
            </a:r>
            <a:r>
              <a:rPr lang="es-A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constrained</a:t>
            </a:r>
            <a:r>
              <a:rPr lang="es-A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</a:t>
            </a:r>
            <a:r>
              <a:rPr lang="es-AR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motion</a:t>
            </a:r>
            <a:endParaRPr lang="es-AR" sz="24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/>
            <a:r>
              <a:rPr lang="es-AR" sz="20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FrozeNM</a:t>
            </a:r>
            <a:r>
              <a:rPr lang="es-AR" sz="20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algorithm</a:t>
            </a:r>
            <a:endParaRPr lang="en-US" sz="20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45" name="44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7627"/>
            <a:ext cx="4857750" cy="3916680"/>
          </a:xfrm>
          <a:prstGeom prst="rect">
            <a:avLst/>
          </a:prstGeom>
          <a:noFill/>
        </p:spPr>
      </p:pic>
      <p:sp>
        <p:nvSpPr>
          <p:cNvPr id="41" name="40 Rectángulo"/>
          <p:cNvSpPr/>
          <p:nvPr/>
        </p:nvSpPr>
        <p:spPr>
          <a:xfrm>
            <a:off x="4343400" y="2285999"/>
            <a:ext cx="4191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only a single nuclear degree of freedom is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unfrozen </a:t>
            </a:r>
          </a:p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(the one that overlap the most with NACR)</a:t>
            </a: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46" name="45 Rectángulo"/>
          <p:cNvSpPr/>
          <p:nvPr/>
        </p:nvSpPr>
        <p:spPr>
          <a:xfrm>
            <a:off x="5844639" y="3783289"/>
            <a:ext cx="2971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systematically increasing the number of participating ENMs </a:t>
            </a:r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(selected </a:t>
            </a: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 decreasing order of overlap </a:t>
            </a:r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with NACR)</a:t>
            </a: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65810" y="5724307"/>
            <a:ext cx="708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Freezing normal modes is useful for guiding </a:t>
            </a:r>
            <a:r>
              <a:rPr lang="en-US" sz="1400" i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reduced dimensionality Hamiltonians that can be further used </a:t>
            </a:r>
            <a:r>
              <a:rPr lang="en-US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more </a:t>
            </a:r>
            <a:r>
              <a:rPr lang="en-US" sz="1400" i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 treatment of non-adiabatic </a:t>
            </a:r>
            <a:r>
              <a:rPr lang="en-US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7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2209800" y="304800"/>
            <a:ext cx="4876800" cy="1143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AR" sz="2400" dirty="0" err="1" smtClean="0">
                <a:solidFill>
                  <a:prstClr val="black"/>
                </a:solidFill>
                <a:latin typeface="Comic Sans MS" panose="030F0702030302020204" pitchFamily="66" charset="0"/>
              </a:rPr>
              <a:t>Collaborators</a:t>
            </a:r>
            <a:endParaRPr lang="es-AR" sz="2400" dirty="0" smtClean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447800" y="1600200"/>
            <a:ext cx="6477000" cy="4065728"/>
          </a:xfrm>
          <a:prstGeom prst="rect">
            <a:avLst/>
          </a:prstGeom>
          <a:solidFill>
            <a:srgbClr val="FFFF99"/>
          </a:solidFill>
          <a:ln w="76200" cmpd="thickThin">
            <a:solidFill>
              <a:srgbClr val="6699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rgbClr val="6699FF"/>
              </a:buClr>
              <a:buSzPct val="140000"/>
            </a:pPr>
            <a:r>
              <a:rPr lang="es-AR" sz="1800" dirty="0">
                <a:solidFill>
                  <a:srgbClr val="6699FF"/>
                </a:solidFill>
                <a:latin typeface="Calibri"/>
              </a:rPr>
              <a:t> </a:t>
            </a:r>
            <a:endParaRPr lang="es-AR" sz="1800" dirty="0" smtClean="0">
              <a:solidFill>
                <a:srgbClr val="6699FF"/>
              </a:solidFill>
              <a:latin typeface="Calibri"/>
            </a:endParaRPr>
          </a:p>
          <a:p>
            <a:pPr fontAlgn="auto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rgbClr val="6699FF"/>
              </a:buClr>
              <a:buSzPct val="140000"/>
            </a:pPr>
            <a:endParaRPr lang="es-AR" sz="1800" dirty="0">
              <a:solidFill>
                <a:srgbClr val="6699FF"/>
              </a:solidFill>
              <a:latin typeface="Calibri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Sergei </a:t>
            </a:r>
            <a:r>
              <a:rPr lang="en-US" sz="1600" dirty="0" err="1" smtClean="0">
                <a:solidFill>
                  <a:srgbClr val="C00000"/>
                </a:solidFill>
                <a:latin typeface="Comic Sans MS" pitchFamily="66" charset="0"/>
              </a:rPr>
              <a:t>Tretiak</a:t>
            </a: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 &amp; </a:t>
            </a: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Tammie Nelson</a:t>
            </a: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Adolfo Bastida   </a:t>
            </a: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s-AR" sz="1600" dirty="0" err="1" smtClean="0">
                <a:solidFill>
                  <a:srgbClr val="C00000"/>
                </a:solidFill>
                <a:latin typeface="Comic Sans MS" pitchFamily="66" charset="0"/>
              </a:rPr>
              <a:t>Stavros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s-AR" sz="1600" dirty="0" err="1" smtClean="0">
                <a:solidFill>
                  <a:srgbClr val="C00000"/>
                </a:solidFill>
                <a:latin typeface="Comic Sans MS" pitchFamily="66" charset="0"/>
              </a:rPr>
              <a:t>Athanasopoulos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s-AR" sz="1600" dirty="0" err="1" smtClean="0">
                <a:solidFill>
                  <a:srgbClr val="C00000"/>
                </a:solidFill>
                <a:latin typeface="Comic Sans MS" pitchFamily="66" charset="0"/>
              </a:rPr>
              <a:t>Adrian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s-AR" sz="1600" dirty="0" err="1" smtClean="0">
                <a:solidFill>
                  <a:srgbClr val="C00000"/>
                </a:solidFill>
                <a:latin typeface="Comic Sans MS" pitchFamily="66" charset="0"/>
              </a:rPr>
              <a:t>Roitberg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&amp; Valeria </a:t>
            </a:r>
            <a:r>
              <a:rPr lang="es-AR" sz="1600" dirty="0" err="1" smtClean="0">
                <a:solidFill>
                  <a:srgbClr val="C00000"/>
                </a:solidFill>
                <a:latin typeface="Comic Sans MS" pitchFamily="66" charset="0"/>
              </a:rPr>
              <a:t>Kleiman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endParaRPr lang="en-US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algn="ctr" fontAlgn="auto">
              <a:spcBef>
                <a:spcPct val="10000"/>
              </a:spcBef>
              <a:spcAft>
                <a:spcPct val="2000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endParaRPr lang="en-US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algn="ctr" fontAlgn="auto">
              <a:spcBef>
                <a:spcPct val="10000"/>
              </a:spcBef>
              <a:spcAft>
                <a:spcPct val="2000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endParaRPr lang="es-AR" sz="1600" dirty="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" name="5 Imagen" descr="logo-lanl.jpg"/>
          <p:cNvPicPr>
            <a:picLocks noChangeAspect="1"/>
          </p:cNvPicPr>
          <p:nvPr/>
        </p:nvPicPr>
        <p:blipFill>
          <a:blip r:embed="rId2" cstate="print"/>
          <a:srcRect r="21214"/>
          <a:stretch>
            <a:fillRect/>
          </a:stretch>
        </p:blipFill>
        <p:spPr bwMode="auto">
          <a:xfrm>
            <a:off x="5137068" y="1905000"/>
            <a:ext cx="1811867" cy="838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4 Imagen" descr="logo_ufl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648200"/>
            <a:ext cx="1438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ogo-Univ-Murci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55176"/>
            <a:ext cx="8921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94" y="3784182"/>
            <a:ext cx="3554413" cy="35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9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8200" y="1095096"/>
            <a:ext cx="8707200" cy="5541494"/>
          </a:xfrm>
          <a:solidFill>
            <a:srgbClr val="FFFF99"/>
          </a:solidFill>
          <a:ln w="127000" cmpd="thinThick">
            <a:solidFill>
              <a:srgbClr val="6699FF"/>
            </a:solidFill>
          </a:ln>
        </p:spPr>
        <p:txBody>
          <a:bodyPr>
            <a:normAutofit/>
          </a:bodyPr>
          <a:lstStyle/>
          <a:p>
            <a:pPr>
              <a:lnSpc>
                <a:spcPts val="4500"/>
              </a:lnSpc>
            </a:pPr>
            <a:endParaRPr lang="es-ES" sz="2400" dirty="0" smtClean="0">
              <a:solidFill>
                <a:srgbClr val="FF6600"/>
              </a:solidFill>
              <a:latin typeface="Arial Narrow" pitchFamily="34" charset="0"/>
            </a:endParaRPr>
          </a:p>
        </p:txBody>
      </p:sp>
      <p:pic>
        <p:nvPicPr>
          <p:cNvPr id="3" name="2 Imagen" descr="logo_unqui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105" y="5972228"/>
            <a:ext cx="2096532" cy="6643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/>
          <a:stretch/>
        </p:blipFill>
        <p:spPr bwMode="auto">
          <a:xfrm>
            <a:off x="931165" y="1304229"/>
            <a:ext cx="7211934" cy="475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91" y="4535041"/>
            <a:ext cx="771840" cy="111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35" y="4671505"/>
            <a:ext cx="625042" cy="98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60872" y="224971"/>
            <a:ext cx="8152521" cy="7620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cmpd="thinThick">
                <a:solidFill>
                  <a:srgbClr val="99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s-AR" sz="32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Molecular </a:t>
            </a:r>
            <a:r>
              <a:rPr lang="es-AR" sz="32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physics</a:t>
            </a:r>
            <a:r>
              <a:rPr lang="es-AR" sz="32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 and </a:t>
            </a:r>
            <a:r>
              <a:rPr lang="es-AR" sz="32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Biophysics</a:t>
            </a:r>
            <a:r>
              <a:rPr lang="es-AR" sz="32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 </a:t>
            </a:r>
            <a:r>
              <a:rPr lang="es-AR" sz="32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Medium" panose="020E0602030304020304" pitchFamily="34" charset="0"/>
              </a:rPr>
              <a:t>group</a:t>
            </a:r>
            <a:r>
              <a:rPr lang="es-AR" sz="3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lbertus Medium" panose="020E0602030304020304" pitchFamily="34" charset="0"/>
              </a:rPr>
              <a:t> </a:t>
            </a:r>
            <a:endParaRPr lang="en-US" sz="3200" dirty="0">
              <a:effectLst>
                <a:outerShdw blurRad="38100" dist="38100" dir="2700000" algn="tl">
                  <a:srgbClr val="FFFFFF"/>
                </a:outerShdw>
              </a:effectLst>
              <a:latin typeface="Albertus Medium" panose="020E06020303040203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674637" y="6058188"/>
            <a:ext cx="457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http://ufq.unq.edu.ar/mpbg/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4841084" y="3510390"/>
            <a:ext cx="1620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Dianelys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Ondarse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Alvare</a:t>
            </a:r>
            <a:r>
              <a:rPr lang="es-AR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z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698929" y="3002597"/>
            <a:ext cx="1620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Ricardo Franklin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Mergarejo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6626599" y="2777990"/>
            <a:ext cx="162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Tadeo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Saldaño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025944" y="3310773"/>
            <a:ext cx="1620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Beatriz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Rodriguez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Hernandez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380635" y="3079542"/>
            <a:ext cx="162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Me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1963108" y="1524000"/>
            <a:ext cx="1620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Patricio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Barletta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1918711" y="3857068"/>
            <a:ext cx="114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Victor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Freixas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674637" y="4441843"/>
            <a:ext cx="162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Javier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Rios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2497092" y="5602409"/>
            <a:ext cx="162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Nicolas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Oldani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2" t="8448" r="12698" b="26576"/>
          <a:stretch/>
        </p:blipFill>
        <p:spPr>
          <a:xfrm>
            <a:off x="6324600" y="3892152"/>
            <a:ext cx="1463036" cy="2096907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5382535" y="4535041"/>
            <a:ext cx="231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Aliezer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Martinez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Mesa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5276532" y="5650505"/>
            <a:ext cx="231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Llinersy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Uranga Piña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873425" y="5338734"/>
            <a:ext cx="1620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Hassiel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Negrin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Yuvero</a:t>
            </a:r>
            <a:endParaRPr lang="es-A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6" t="25397" r="54974" b="47168"/>
          <a:stretch/>
        </p:blipFill>
        <p:spPr>
          <a:xfrm>
            <a:off x="1032577" y="3956959"/>
            <a:ext cx="1010489" cy="14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54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2590800" y="381000"/>
            <a:ext cx="3657600" cy="762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AR" sz="2400" dirty="0" err="1" smtClean="0">
                <a:solidFill>
                  <a:prstClr val="black"/>
                </a:solidFill>
                <a:latin typeface="Comic Sans MS" panose="030F0702030302020204" pitchFamily="66" charset="0"/>
              </a:rPr>
              <a:t>Collaborators</a:t>
            </a:r>
            <a:endParaRPr lang="es-AR" sz="2400" dirty="0" smtClean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447800" y="1600200"/>
            <a:ext cx="6019800" cy="4622804"/>
          </a:xfrm>
          <a:prstGeom prst="rect">
            <a:avLst/>
          </a:prstGeom>
          <a:solidFill>
            <a:srgbClr val="FFFF99"/>
          </a:solidFill>
          <a:ln w="76200" cmpd="thickThin">
            <a:solidFill>
              <a:srgbClr val="6699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rgbClr val="6699FF"/>
              </a:buClr>
              <a:buSzPct val="140000"/>
            </a:pPr>
            <a:r>
              <a:rPr lang="es-AR" sz="1800" dirty="0">
                <a:solidFill>
                  <a:srgbClr val="6699FF"/>
                </a:solidFill>
                <a:latin typeface="Calibri"/>
              </a:rPr>
              <a:t> </a:t>
            </a:r>
          </a:p>
          <a:p>
            <a:pPr algn="ctr" fontAlgn="auto">
              <a:spcBef>
                <a:spcPct val="10000"/>
              </a:spcBef>
              <a:spcAft>
                <a:spcPct val="20000"/>
              </a:spcAft>
              <a:buClr>
                <a:srgbClr val="CC0000"/>
              </a:buClr>
              <a:buSzPct val="130000"/>
            </a:pPr>
            <a:r>
              <a:rPr lang="es-AR" sz="2400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latin typeface="Comic Sans MS" pitchFamily="66" charset="0"/>
              </a:rPr>
              <a:t>Main</a:t>
            </a:r>
            <a:r>
              <a:rPr lang="es-AR" sz="2000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latin typeface="Comic Sans MS" pitchFamily="66" charset="0"/>
              </a:rPr>
              <a:t>conclusions</a:t>
            </a:r>
            <a:endParaRPr lang="es-AR" sz="2000" dirty="0" smtClean="0">
              <a:solidFill>
                <a:srgbClr val="000099"/>
              </a:solidFill>
              <a:latin typeface="Comic Sans MS" pitchFamily="66" charset="0"/>
            </a:endParaRPr>
          </a:p>
          <a:p>
            <a:pPr marL="285750" indent="-285750" algn="ctr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Concomitant </a:t>
            </a:r>
            <a:r>
              <a:rPr lang="en-US" sz="1600" dirty="0">
                <a:solidFill>
                  <a:srgbClr val="009900"/>
                </a:solidFill>
                <a:latin typeface="Comic Sans MS" pitchFamily="66" charset="0"/>
              </a:rPr>
              <a:t>electronic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 and </a:t>
            </a:r>
            <a:r>
              <a:rPr lang="en-US" sz="1600" dirty="0">
                <a:solidFill>
                  <a:srgbClr val="009900"/>
                </a:solidFill>
                <a:latin typeface="Comic Sans MS" pitchFamily="66" charset="0"/>
              </a:rPr>
              <a:t>vibrational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 energy relaxation and redistribution</a:t>
            </a:r>
          </a:p>
          <a:p>
            <a:pPr marL="285750" indent="-285750" algn="ctr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The </a:t>
            </a:r>
            <a:r>
              <a:rPr lang="en-US" sz="1600" dirty="0" err="1">
                <a:solidFill>
                  <a:srgbClr val="C00000"/>
                </a:solidFill>
                <a:latin typeface="Comic Sans MS" pitchFamily="66" charset="0"/>
              </a:rPr>
              <a:t>intramolecular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 vibrational energy redistribution is not statistical</a:t>
            </a:r>
          </a:p>
          <a:p>
            <a:pPr marL="285750" indent="-285750" algn="ctr" fontAlgn="auto">
              <a:spcBef>
                <a:spcPts val="600"/>
              </a:spcBef>
              <a:spcAft>
                <a:spcPts val="6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srgbClr val="009900"/>
                </a:solidFill>
                <a:latin typeface="Comic Sans MS" pitchFamily="66" charset="0"/>
              </a:rPr>
              <a:t>Active modes: </a:t>
            </a:r>
            <a:endParaRPr lang="en-US" sz="1600" dirty="0" smtClean="0">
              <a:solidFill>
                <a:srgbClr val="009900"/>
              </a:solidFill>
              <a:latin typeface="Comic Sans MS" pitchFamily="66" charset="0"/>
            </a:endParaRPr>
          </a:p>
          <a:p>
            <a:pPr marL="285750" indent="-285750" algn="ctr" fontAlgn="auto">
              <a:spcBef>
                <a:spcPct val="10000"/>
              </a:spcBef>
              <a:spcAft>
                <a:spcPts val="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C00000"/>
                </a:solidFill>
                <a:latin typeface="Comic Sans MS" pitchFamily="66" charset="0"/>
              </a:rPr>
              <a:t>related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to the direction of the non-adiabatic coupling </a:t>
            </a:r>
            <a:endParaRPr lang="en-US" sz="140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marL="285750" indent="-285750" algn="ctr" fontAlgn="auto">
              <a:spcBef>
                <a:spcPct val="10000"/>
              </a:spcBef>
              <a:spcAft>
                <a:spcPts val="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C00000"/>
                </a:solidFill>
                <a:latin typeface="Comic Sans MS" pitchFamily="66" charset="0"/>
              </a:rPr>
              <a:t>vector associated to different </a:t>
            </a:r>
            <a:r>
              <a:rPr lang="en-US" sz="1400" dirty="0" err="1">
                <a:solidFill>
                  <a:srgbClr val="C00000"/>
                </a:solidFill>
                <a:latin typeface="Comic Sans MS" pitchFamily="66" charset="0"/>
              </a:rPr>
              <a:t>intramolecular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  energy relaxation pathways.</a:t>
            </a:r>
          </a:p>
          <a:p>
            <a:pPr algn="ctr" fontAlgn="auto">
              <a:spcBef>
                <a:spcPct val="10000"/>
              </a:spcBef>
              <a:spcAft>
                <a:spcPts val="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r>
              <a:rPr lang="en-US" sz="1400" dirty="0" smtClean="0">
                <a:solidFill>
                  <a:srgbClr val="C00000"/>
                </a:solidFill>
                <a:latin typeface="Comic Sans MS" pitchFamily="66" charset="0"/>
              </a:rPr>
              <a:t>The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rest of the modes </a:t>
            </a:r>
            <a:r>
              <a:rPr lang="en-US" sz="1400" dirty="0" smtClean="0">
                <a:solidFill>
                  <a:srgbClr val="C00000"/>
                </a:solidFill>
                <a:latin typeface="Comic Sans MS" pitchFamily="66" charset="0"/>
              </a:rPr>
              <a:t>act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as a </a:t>
            </a:r>
            <a:r>
              <a:rPr lang="en-US" sz="1400" dirty="0">
                <a:solidFill>
                  <a:srgbClr val="009900"/>
                </a:solidFill>
                <a:latin typeface="Comic Sans MS" pitchFamily="66" charset="0"/>
              </a:rPr>
              <a:t>bath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 </a:t>
            </a:r>
          </a:p>
          <a:p>
            <a:pPr marL="285750" indent="-285750" algn="ctr" fontAlgn="auto">
              <a:spcBef>
                <a:spcPts val="600"/>
              </a:spcBef>
              <a:spcAft>
                <a:spcPct val="20000"/>
              </a:spcAft>
              <a:buClr>
                <a:srgbClr val="CC0000"/>
              </a:buClr>
              <a:buSzPct val="100000"/>
              <a:buFont typeface="Wingdings" pitchFamily="2" charset="2"/>
              <a:buChar char="q"/>
            </a:pPr>
            <a:r>
              <a:rPr lang="es-AR" sz="1600" dirty="0" err="1" smtClean="0">
                <a:solidFill>
                  <a:srgbClr val="00B050"/>
                </a:solidFill>
                <a:latin typeface="Comic Sans MS" pitchFamily="66" charset="0"/>
              </a:rPr>
              <a:t>FrozeNM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useful for guiding development of reduced dimensionality Hamiltonians</a:t>
            </a:r>
            <a:r>
              <a:rPr lang="es-AR" sz="1600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endParaRPr lang="es-AR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algn="ctr" fontAlgn="auto">
              <a:spcBef>
                <a:spcPct val="10000"/>
              </a:spcBef>
              <a:spcAft>
                <a:spcPct val="2000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endParaRPr lang="en-US" sz="1600" dirty="0">
              <a:solidFill>
                <a:srgbClr val="C00000"/>
              </a:solidFill>
              <a:latin typeface="Comic Sans MS" pitchFamily="66" charset="0"/>
            </a:endParaRPr>
          </a:p>
          <a:p>
            <a:pPr algn="ctr" fontAlgn="auto">
              <a:spcBef>
                <a:spcPct val="10000"/>
              </a:spcBef>
              <a:spcAft>
                <a:spcPct val="20000"/>
              </a:spcAft>
              <a:buClr>
                <a:srgbClr val="CC0000"/>
              </a:buClr>
              <a:buSzPct val="130000"/>
              <a:buFont typeface="Wingdings" pitchFamily="2" charset="2"/>
              <a:buChar char="Ø"/>
            </a:pPr>
            <a:endParaRPr lang="es-AR" sz="1600" dirty="0" smtClean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3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381000" y="838200"/>
            <a:ext cx="8458200" cy="4953000"/>
          </a:xfrm>
          <a:prstGeom prst="rect">
            <a:avLst/>
          </a:prstGeom>
          <a:solidFill>
            <a:schemeClr val="bg1"/>
          </a:solidFill>
          <a:ln w="76200" cmpd="thickThin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1339848" y="1066800"/>
            <a:ext cx="6605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Photoinduced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dynamics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</a:p>
          <a:p>
            <a:pPr algn="ctr"/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 </a:t>
            </a:r>
          </a:p>
          <a:p>
            <a:pPr algn="ctr"/>
            <a:r>
              <a:rPr lang="es-AR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multichromophoric</a:t>
            </a:r>
            <a:r>
              <a:rPr lang="es-A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conjugated</a:t>
            </a:r>
            <a:r>
              <a:rPr lang="es-A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molecules</a:t>
            </a:r>
            <a:endParaRPr 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050468" y="2362200"/>
            <a:ext cx="7119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Non-adiabatic </a:t>
            </a:r>
            <a:r>
              <a:rPr lang="en-CA" sz="1800" b="1" i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EXcited</a:t>
            </a:r>
            <a:r>
              <a:rPr lang="en-CA" sz="1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-state molecular </a:t>
            </a:r>
            <a:r>
              <a:rPr lang="en-CA" sz="18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dynamics (NEXMD)</a:t>
            </a:r>
          </a:p>
          <a:p>
            <a:pPr algn="ctr"/>
            <a:endParaRPr lang="en-CA" sz="18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marL="1200150" lvl="2" indent="-285750" algn="ctr">
              <a:spcAft>
                <a:spcPts val="600"/>
              </a:spcAft>
              <a:buFont typeface="Wingdings" pitchFamily="2" charset="2"/>
              <a:buChar char="q"/>
            </a:pPr>
            <a:r>
              <a:rPr lang="en-CA" sz="1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ibrational 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energy 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redistribution during electronic relaxation</a:t>
            </a:r>
          </a:p>
          <a:p>
            <a:pPr marL="1200150" lvl="2" indent="-285750" algn="ctr">
              <a:spcAft>
                <a:spcPts val="600"/>
              </a:spcAft>
              <a:buFont typeface="Wingdings" pitchFamily="2" charset="2"/>
              <a:buChar char="q"/>
            </a:pP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State-specific </a:t>
            </a:r>
            <a:r>
              <a:rPr lang="en-CA" sz="1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vibrations</a:t>
            </a:r>
          </a:p>
          <a:p>
            <a:pPr marL="285750" indent="-285750" algn="ctr">
              <a:spcAft>
                <a:spcPts val="600"/>
              </a:spcAft>
              <a:buFont typeface="Wingdings" pitchFamily="2" charset="2"/>
              <a:buChar char="q"/>
            </a:pPr>
            <a:r>
              <a:rPr lang="en-CA" sz="18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Vibronic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couplings</a:t>
            </a:r>
          </a:p>
          <a:p>
            <a:pPr marL="285750" indent="-285750" algn="ctr">
              <a:spcAft>
                <a:spcPts val="600"/>
              </a:spcAft>
              <a:buFont typeface="Wingdings" pitchFamily="2" charset="2"/>
              <a:buChar char="q"/>
            </a:pPr>
            <a:r>
              <a:rPr lang="en-CA" sz="18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dentification of active normal modes during </a:t>
            </a:r>
            <a:r>
              <a:rPr lang="en-CA" sz="1800" b="1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</a:t>
            </a: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energy transfer</a:t>
            </a:r>
          </a:p>
          <a:p>
            <a:pPr marL="285750" indent="-285750" algn="ctr">
              <a:spcAft>
                <a:spcPts val="600"/>
              </a:spcAft>
              <a:buFont typeface="Wingdings" pitchFamily="2" charset="2"/>
              <a:buChar char="q"/>
            </a:pPr>
            <a:r>
              <a:rPr lang="en-CA" sz="1800" b="1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 relaxation pathways</a:t>
            </a:r>
            <a:r>
              <a:rPr lang="en-CA" sz="1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/>
            </a:r>
            <a:br>
              <a:rPr lang="en-CA" sz="1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</a:br>
            <a:endParaRPr lang="en-US" sz="1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19742" y="5867400"/>
            <a:ext cx="90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i="1" dirty="0" smtClean="0"/>
              <a:t>"Non-adiabatic </a:t>
            </a:r>
            <a:r>
              <a:rPr lang="en-US" sz="1400" i="1" dirty="0"/>
              <a:t>Excited State Molecular Dynamics: theory and applications for modeling </a:t>
            </a:r>
            <a:r>
              <a:rPr lang="en-US" sz="1400" i="1" dirty="0" err="1"/>
              <a:t>photophysics</a:t>
            </a:r>
            <a:r>
              <a:rPr lang="en-US" sz="1400" i="1" dirty="0"/>
              <a:t> in extended molecular materials" T. Nelson, </a:t>
            </a:r>
            <a:r>
              <a:rPr lang="en-US" sz="1400" i="1" dirty="0" smtClean="0"/>
              <a:t>et al., </a:t>
            </a:r>
            <a:r>
              <a:rPr lang="en-US" sz="1400" i="1" dirty="0"/>
              <a:t>Chem. Rev., 120, 4, 2215-2287 (2020).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14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19743" y="879929"/>
            <a:ext cx="8839200" cy="9906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NEXMD </a:t>
            </a:r>
          </a:p>
          <a:p>
            <a:pPr algn="ctr"/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(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Non-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adiabatic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EXcited-State</a:t>
            </a:r>
            <a:r>
              <a:rPr lang="es-A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Molecular Dynamics</a:t>
            </a:r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)  </a:t>
            </a:r>
            <a:r>
              <a:rPr lang="es-AR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38200" y="2057400"/>
            <a:ext cx="7467600" cy="3711785"/>
          </a:xfrm>
          <a:prstGeom prst="rect">
            <a:avLst/>
          </a:prstGeom>
          <a:solidFill>
            <a:srgbClr val="FFFF99"/>
          </a:solidFill>
          <a:ln w="76200" cmpd="thickThin">
            <a:solidFill>
              <a:srgbClr val="6699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rgbClr val="6699FF"/>
              </a:buClr>
              <a:buSzPct val="140000"/>
            </a:pPr>
            <a:r>
              <a:rPr lang="es-AR" sz="1000" dirty="0">
                <a:solidFill>
                  <a:srgbClr val="6699FF"/>
                </a:solidFill>
              </a:rPr>
              <a:t> 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  <a:buFontTx/>
              <a:buChar char="•"/>
            </a:pP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nergies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,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gradients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, and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vibronic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couplings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between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multiple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electronic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excited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states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calculated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“</a:t>
            </a:r>
            <a:r>
              <a:rPr lang="es-AR" sz="2000" dirty="0" err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on</a:t>
            </a:r>
            <a:r>
              <a:rPr lang="es-AR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the</a:t>
            </a:r>
            <a:r>
              <a:rPr lang="es-AR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fly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” .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  <a:buFontTx/>
              <a:buChar char="•"/>
            </a:pPr>
            <a:r>
              <a:rPr lang="en-GB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GB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Configuration interaction singles (</a:t>
            </a:r>
            <a:r>
              <a:rPr lang="en-GB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CIS</a:t>
            </a:r>
            <a:r>
              <a:rPr lang="en-GB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) using the Collective Electronic Oscillator  (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CEO </a:t>
            </a:r>
            <a:r>
              <a:rPr lang="en-GB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) at </a:t>
            </a:r>
            <a:r>
              <a:rPr lang="en-GB" sz="2000" dirty="0">
                <a:solidFill>
                  <a:srgbClr val="66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GB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AM1</a:t>
            </a:r>
            <a:r>
              <a:rPr lang="en-GB" sz="2000" dirty="0">
                <a:solidFill>
                  <a:srgbClr val="66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GB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level</a:t>
            </a:r>
            <a:r>
              <a:rPr lang="en-GB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.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  <a:buFontTx/>
              <a:buChar char="•"/>
            </a:pPr>
            <a:r>
              <a:rPr lang="en-GB" sz="2000" dirty="0">
                <a:solidFill>
                  <a:srgbClr val="66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Ground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state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conformational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sampling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at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constant</a:t>
            </a:r>
            <a:r>
              <a:rPr lang="es-AR" sz="2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temperature</a:t>
            </a:r>
            <a:endParaRPr lang="es-AR" sz="20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sym typeface="Symbol" pitchFamily="18" charset="2"/>
              </a:rPr>
              <a:t>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Fotoexcitation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and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ultrafast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dynamics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in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the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excited</a:t>
            </a:r>
            <a:r>
              <a:rPr lang="es-AR" sz="2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states</a:t>
            </a:r>
            <a:endParaRPr lang="es-AR" sz="20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n-GB" sz="18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GB" sz="1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Surface Hopping, 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n-GB" sz="18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Ehrenfest</a:t>
            </a:r>
            <a:r>
              <a:rPr lang="en-GB" sz="1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(Mean Field)</a:t>
            </a: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n-GB" sz="18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Multiconfigurational</a:t>
            </a:r>
            <a:r>
              <a:rPr lang="en-GB" sz="1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GB" sz="1800" dirty="0" err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Ehrenfest</a:t>
            </a:r>
            <a:endParaRPr lang="en-GB" sz="1800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>
              <a:spcBef>
                <a:spcPct val="10000"/>
              </a:spcBef>
              <a:spcAft>
                <a:spcPct val="10000"/>
              </a:spcAft>
              <a:buClr>
                <a:srgbClr val="6699FF"/>
              </a:buClr>
              <a:buSzPct val="140000"/>
            </a:pPr>
            <a:r>
              <a:rPr lang="en-GB" sz="18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sym typeface="Symbol" pitchFamily="18" charset="2"/>
              </a:rPr>
              <a:t>Cloning</a:t>
            </a:r>
            <a:endParaRPr lang="es-AR" sz="18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  <a:sym typeface="Symbol" pitchFamily="18" charset="2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19742" y="5867400"/>
            <a:ext cx="90242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i="1" dirty="0" smtClean="0"/>
              <a:t>“NEXMD </a:t>
            </a:r>
            <a:r>
              <a:rPr lang="en-US" sz="1400" i="1" dirty="0"/>
              <a:t>Software Package for Non-adiabatic Excited State Molecular Dynamics Simulations” </a:t>
            </a:r>
            <a:r>
              <a:rPr lang="en-US" sz="1400" dirty="0"/>
              <a:t>W. </a:t>
            </a:r>
            <a:r>
              <a:rPr lang="en-US" sz="1400" dirty="0" smtClean="0"/>
              <a:t>Malone et.al., J</a:t>
            </a:r>
            <a:r>
              <a:rPr lang="en-US" sz="1400" dirty="0"/>
              <a:t>. Chem. Theory </a:t>
            </a:r>
            <a:r>
              <a:rPr lang="en-US" sz="1400" dirty="0" err="1"/>
              <a:t>Comput</a:t>
            </a:r>
            <a:r>
              <a:rPr lang="en-US" sz="1400" dirty="0"/>
              <a:t>. 16, 9, 5771–5783 (</a:t>
            </a:r>
            <a:r>
              <a:rPr lang="en-US" sz="1400" b="1" dirty="0" smtClean="0"/>
              <a:t>2020</a:t>
            </a:r>
            <a:r>
              <a:rPr lang="en-US" sz="1400" dirty="0" smtClean="0"/>
              <a:t>)</a:t>
            </a:r>
          </a:p>
          <a:p>
            <a:pPr marL="0" lvl="1" algn="ctr"/>
            <a:endParaRPr lang="en-US" sz="800" dirty="0" smtClean="0"/>
          </a:p>
          <a:p>
            <a:pPr marL="0" lvl="1" algn="ctr"/>
            <a:r>
              <a:rPr lang="es-AR" sz="1600" dirty="0"/>
              <a:t>LANL </a:t>
            </a:r>
            <a:r>
              <a:rPr lang="es-AR" sz="1600" dirty="0" err="1"/>
              <a:t>Github</a:t>
            </a:r>
            <a:r>
              <a:rPr lang="es-AR" sz="1600" dirty="0"/>
              <a:t>: https://github.com/lanl/NEXMD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66214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33829" y="228600"/>
            <a:ext cx="8229600" cy="1219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70000"/>
              </a:lnSpc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Electronic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and vibrational energy relaxation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and redistribution 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 </a:t>
            </a:r>
          </a:p>
          <a:p>
            <a:pPr algn="ctr"/>
            <a:r>
              <a:rPr lang="en-US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Chlorophylls</a:t>
            </a:r>
          </a:p>
          <a:p>
            <a:pPr algn="ctr">
              <a:lnSpc>
                <a:spcPct val="70000"/>
              </a:lnSpc>
            </a:pPr>
            <a:endParaRPr lang="en-US" sz="32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539116" y="1647371"/>
            <a:ext cx="44524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SzPct val="100000"/>
              <a:buFont typeface="Wingdings" pitchFamily="2" charset="2"/>
              <a:buChar char="q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Light-harvesting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 (beginning of photosynthesis)</a:t>
            </a:r>
          </a:p>
          <a:p>
            <a:pPr marL="342900" indent="-342900" algn="ctr">
              <a:buSzPct val="100000"/>
              <a:buFont typeface="Wingdings" pitchFamily="2" charset="2"/>
              <a:buChar char="q"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Internal conversion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processes following </a:t>
            </a:r>
            <a:r>
              <a:rPr 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photoexcitation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  </a:t>
            </a:r>
          </a:p>
          <a:p>
            <a:pPr marL="457200" indent="-457200" algn="ctr">
              <a:buClr>
                <a:srgbClr val="000000"/>
              </a:buClr>
              <a:buSzPct val="100000"/>
              <a:buFont typeface="Wingdings" pitchFamily="2" charset="2"/>
              <a:buChar char="q"/>
            </a:pPr>
            <a:r>
              <a:rPr lang="en-US" sz="1800" dirty="0" smtClean="0">
                <a:solidFill>
                  <a:srgbClr val="009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Under ambient light conditions</a:t>
            </a:r>
            <a:r>
              <a:rPr lang="en-US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,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a relatively rapid decay to the S</a:t>
            </a:r>
            <a:r>
              <a:rPr lang="en-US" sz="18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1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 is essential to initiate the </a:t>
            </a:r>
            <a:r>
              <a:rPr lang="en-US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  <a:cs typeface="Times New Roman" pitchFamily="18" charset="0"/>
              </a:rPr>
              <a:t>inter-molecular excitation energy transfer</a:t>
            </a:r>
            <a:endParaRPr lang="en-US" sz="1800" dirty="0" smtClean="0">
              <a:latin typeface="Albertus Medium"/>
              <a:cs typeface="Times New Roman" pitchFamily="18" charset="0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3" y="1447800"/>
            <a:ext cx="4419600" cy="455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656460" y="4191000"/>
            <a:ext cx="4230311" cy="202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5209515" y="6216018"/>
            <a:ext cx="3124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B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→ </a:t>
            </a:r>
            <a:r>
              <a:rPr lang="en-US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Q</a:t>
            </a:r>
            <a:r>
              <a:rPr lang="en-US" sz="2400" i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x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→ </a:t>
            </a:r>
            <a:r>
              <a:rPr lang="en-US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Q</a:t>
            </a:r>
            <a:r>
              <a:rPr lang="en-US" sz="2400" i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y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endParaRPr lang="en-US" dirty="0" smtClean="0">
              <a:latin typeface="Albertus Medium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12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838200" y="199571"/>
            <a:ext cx="7620000" cy="838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Chl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US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and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Chl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US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b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: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 Electronic Transition  Density Redistribution</a:t>
            </a:r>
            <a:endParaRPr lang="en-US" sz="20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888499" y="2971800"/>
            <a:ext cx="1023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ChlA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ChlB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endParaRPr lang="en-US" dirty="0" smtClean="0">
              <a:latin typeface="Albertus Medium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9"/>
          <a:stretch/>
        </p:blipFill>
        <p:spPr bwMode="auto">
          <a:xfrm>
            <a:off x="5063445" y="1579882"/>
            <a:ext cx="4073298" cy="350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7" r="94612" b="34757"/>
          <a:stretch/>
        </p:blipFill>
        <p:spPr bwMode="auto">
          <a:xfrm>
            <a:off x="4876194" y="1674609"/>
            <a:ext cx="401462" cy="341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92845"/>
          <a:stretch/>
        </p:blipFill>
        <p:spPr bwMode="auto">
          <a:xfrm>
            <a:off x="5509759" y="4993550"/>
            <a:ext cx="3626984" cy="52868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/>
          <a:stretch/>
        </p:blipFill>
        <p:spPr>
          <a:xfrm>
            <a:off x="8692" y="4323049"/>
            <a:ext cx="4867502" cy="236643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4" y="1037771"/>
            <a:ext cx="2920236" cy="30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115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3578" y="152400"/>
            <a:ext cx="8350052" cy="838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 Vibrational Energy Redistribution</a:t>
            </a:r>
          </a:p>
          <a:p>
            <a:pPr algn="ctr"/>
            <a:r>
              <a:rPr lang="es-AR" sz="1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</a:t>
            </a:r>
            <a:r>
              <a:rPr lang="es-AR" sz="1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onitored</a:t>
            </a:r>
            <a:r>
              <a:rPr lang="es-AR" sz="1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by</a:t>
            </a:r>
            <a:r>
              <a:rPr lang="es-AR" sz="1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evaluating</a:t>
            </a:r>
            <a:r>
              <a:rPr lang="es-AR" sz="1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individual normal </a:t>
            </a:r>
            <a:r>
              <a:rPr lang="es-AR" sz="1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mode</a:t>
            </a:r>
            <a:r>
              <a:rPr lang="es-AR" sz="1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1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energies</a:t>
            </a:r>
            <a:endParaRPr lang="en-US" sz="1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/>
          <a:stretch/>
        </p:blipFill>
        <p:spPr>
          <a:xfrm>
            <a:off x="-1" y="1157126"/>
            <a:ext cx="6182685" cy="4450637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400297" y="1157126"/>
            <a:ext cx="1889027" cy="400110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</a:t>
            </a:r>
            <a:r>
              <a:rPr lang="es-AR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endParaRPr lang="es-AR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302830" y="1557236"/>
            <a:ext cx="259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The </a:t>
            </a:r>
            <a:r>
              <a:rPr lang="en-US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intramolecular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vibrational energy redistribution </a:t>
            </a:r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is not statistical</a:t>
            </a:r>
          </a:p>
          <a:p>
            <a:pPr algn="ctr">
              <a:buFont typeface="Wingdings" pitchFamily="2" charset="2"/>
              <a:buChar char="q"/>
            </a:pPr>
            <a:endParaRPr 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Active modes: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they experience a </a:t>
            </a:r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transient accumulation of excess of energy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and 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related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to the direction of the </a:t>
            </a:r>
            <a:r>
              <a:rPr lang="en-US" sz="1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non-adiabatic coupling vector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(overlap)</a:t>
            </a:r>
            <a:r>
              <a:rPr lang="en-US" sz="16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and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different </a:t>
            </a:r>
            <a:r>
              <a:rPr lang="en-US" sz="1600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</a:t>
            </a:r>
            <a:r>
              <a:rPr lang="en-US" sz="1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 energy relaxation pathways.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/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>
              <a:buFont typeface="Wingdings" pitchFamily="2" charset="2"/>
              <a:buChar char="q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The rest of the modes </a:t>
            </a:r>
          </a:p>
          <a:p>
            <a:pPr algn="ctr"/>
            <a:r>
              <a:rPr 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act as a bath 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04800" y="5562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≈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10-12 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middle-high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active </a:t>
            </a:r>
          </a:p>
          <a:p>
            <a:pPr algn="ctr"/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5% of </a:t>
            </a:r>
            <a:r>
              <a:rPr lang="es-AR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vibrations</a:t>
            </a:r>
            <a:r>
              <a:rPr lang="es-A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9741" y="6257422"/>
            <a:ext cx="90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i="1" dirty="0"/>
              <a:t>"Internal Conversion and Vibrational Energy Redistribution in Chlorophyll A”, P. M. </a:t>
            </a:r>
            <a:r>
              <a:rPr lang="en-US" sz="1400" i="1" dirty="0" err="1"/>
              <a:t>Shenai</a:t>
            </a:r>
            <a:r>
              <a:rPr lang="en-US" sz="1400" i="1" dirty="0"/>
              <a:t>, S. Fernandez-</a:t>
            </a:r>
            <a:r>
              <a:rPr lang="en-US" sz="1400" i="1" dirty="0" err="1"/>
              <a:t>Alberti</a:t>
            </a:r>
            <a:r>
              <a:rPr lang="en-US" sz="1400" i="1" dirty="0"/>
              <a:t>*, W. P. Bricker, S. </a:t>
            </a:r>
            <a:r>
              <a:rPr lang="en-US" sz="1400" i="1" dirty="0" err="1"/>
              <a:t>Tretiak</a:t>
            </a:r>
            <a:r>
              <a:rPr lang="en-US" sz="1400" i="1" dirty="0"/>
              <a:t>, and Y. </a:t>
            </a:r>
            <a:r>
              <a:rPr lang="en-US" sz="1400" i="1" dirty="0" smtClean="0"/>
              <a:t>Zhao, </a:t>
            </a:r>
            <a:r>
              <a:rPr lang="en-US" sz="1400" i="1" dirty="0"/>
              <a:t>J. Phys. Chem. B 120(1), 49-58 (</a:t>
            </a:r>
            <a:r>
              <a:rPr lang="en-US" sz="1400" i="1" dirty="0" smtClean="0"/>
              <a:t>2016).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04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1" y="199571"/>
            <a:ext cx="8350052" cy="8382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 Vibrational Energy Redistribution</a:t>
            </a:r>
          </a:p>
          <a:p>
            <a:pPr algn="ctr"/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Representative</a:t>
            </a:r>
            <a:r>
              <a:rPr lang="es-A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vectors</a:t>
            </a:r>
            <a:r>
              <a:rPr lang="es-A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of </a:t>
            </a: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the</a:t>
            </a:r>
            <a:r>
              <a:rPr lang="es-A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paths</a:t>
            </a:r>
            <a:endParaRPr lang="en-US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5222637" y="1400175"/>
            <a:ext cx="568563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92402"/>
            <a:ext cx="4327903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09600" y="1690687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Singular </a:t>
            </a:r>
            <a:r>
              <a:rPr lang="es-AR" sz="2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</a:t>
            </a:r>
            <a:r>
              <a:rPr lang="es-A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AR" sz="2400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IJ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(3</a:t>
            </a:r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representing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AR" sz="2400" i="1" baseline="-250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ij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vectors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NEXMD </a:t>
            </a:r>
            <a:r>
              <a:rPr lang="es-A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simulations</a:t>
            </a:r>
            <a:endParaRPr lang="es-A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09600" y="3810000"/>
                <a:ext cx="8077200" cy="1212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SVD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vectors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AR" sz="240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sSubSupPr>
                      <m:e>
                        <m:r>
                          <a:rPr lang="es-AR" sz="2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𝑢</m:t>
                        </m:r>
                      </m:e>
                      <m:sub/>
                      <m:sup>
                        <m:r>
                          <a:rPr lang="es-AR" sz="2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s-AR" sz="2400" b="0" i="1" baseline="-2500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𝐼𝐽</m:t>
                    </m:r>
                    <m:r>
                      <a:rPr lang="es-AR" sz="2400" b="0" i="0" baseline="-2500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 </m:t>
                    </m:r>
                  </m:oMath>
                </a14:m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with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highest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AR" sz="24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sSubSupPr>
                      <m:e>
                        <m:r>
                          <a:rPr lang="es-AR" sz="24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𝑤</m:t>
                        </m:r>
                      </m:e>
                      <m:sub/>
                      <m:sup>
                        <m:r>
                          <a:rPr lang="es-AR" sz="24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s-AR" sz="2400" i="1" baseline="-2500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𝐼𝐽</m:t>
                    </m:r>
                    <m:r>
                      <a:rPr lang="es-AR" sz="2400" i="1" baseline="-2500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 </m:t>
                    </m:r>
                  </m:oMath>
                </a14:m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considered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representatives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original </a:t>
                </a:r>
                <a:r>
                  <a:rPr lang="es-AR" sz="2400" i="1" dirty="0" err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</a:t>
                </a:r>
                <a:r>
                  <a:rPr lang="es-AR" sz="2400" i="1" baseline="-25000" dirty="0" err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ij</a:t>
                </a:r>
                <a:r>
                  <a:rPr lang="es-A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s-AR" sz="2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vectors</a:t>
                </a:r>
                <a:r>
                  <a:rPr lang="es-AR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endParaRPr lang="es-A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s-AR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10000"/>
                <a:ext cx="8077200" cy="1212255"/>
              </a:xfrm>
              <a:prstGeom prst="rect">
                <a:avLst/>
              </a:prstGeom>
              <a:blipFill rotWithShape="1">
                <a:blip r:embed="rId3"/>
                <a:stretch>
                  <a:fillRect t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2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1" y="199570"/>
            <a:ext cx="8350052" cy="1095829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Intramolecular Vibrational Energy Redistribution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Two</a:t>
            </a:r>
            <a:r>
              <a:rPr lang="es-A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different</a:t>
            </a:r>
            <a:r>
              <a:rPr lang="es-A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 </a:t>
            </a:r>
            <a:r>
              <a:rPr lang="es-AR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pathways</a:t>
            </a:r>
            <a:endParaRPr lang="en-US" sz="2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02" y="1460498"/>
            <a:ext cx="390758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27" y="1460500"/>
            <a:ext cx="3984074" cy="291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91566" y="4372471"/>
            <a:ext cx="888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</a:pPr>
            <a:r>
              <a:rPr lang="en-US" sz="1800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d</a:t>
            </a:r>
            <a:r>
              <a:rPr lang="en-US" sz="1800" i="1" baseline="-25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IJ</a:t>
            </a:r>
            <a:r>
              <a:rPr lang="en-US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overlap more than 80% with SVD1</a:t>
            </a:r>
          </a:p>
          <a:p>
            <a:pPr algn="ctr" fontAlgn="auto">
              <a:spcBef>
                <a:spcPts val="0"/>
              </a:spcBef>
              <a:spcAft>
                <a:spcPts val="600"/>
              </a:spcAft>
            </a:pPr>
            <a:r>
              <a:rPr lang="en-US" sz="1800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d</a:t>
            </a:r>
            <a:r>
              <a:rPr lang="en-US" sz="1800" i="1" baseline="-25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IJ</a:t>
            </a:r>
            <a:r>
              <a:rPr lang="en-US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overlap more than 80% with </a:t>
            </a:r>
            <a:r>
              <a:rPr lang="en-US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SVD2</a:t>
            </a:r>
          </a:p>
          <a:p>
            <a:pPr algn="ctr" fontAlgn="auto">
              <a:spcBef>
                <a:spcPts val="0"/>
              </a:spcBef>
              <a:spcAft>
                <a:spcPts val="600"/>
              </a:spcAft>
            </a:pPr>
            <a:r>
              <a:rPr lang="en-US" sz="1800" i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d</a:t>
            </a:r>
            <a:r>
              <a:rPr lang="en-US" sz="1800" i="1" baseline="-25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IJ</a:t>
            </a:r>
            <a:r>
              <a:rPr lang="en-US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as a mixture of SVD1 and SVD2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The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distribution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of </a:t>
            </a:r>
            <a:r>
              <a:rPr lang="es-AR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active </a:t>
            </a:r>
            <a:r>
              <a:rPr lang="es-AR" sz="18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modes</a:t>
            </a:r>
            <a:r>
              <a:rPr lang="es-AR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that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participate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in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each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path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is</a:t>
            </a:r>
            <a:r>
              <a:rPr lang="es-AR" sz="18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 </a:t>
            </a:r>
            <a:r>
              <a:rPr lang="es-AR" sz="18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/>
                <a:cs typeface="Times New Roman" pitchFamily="18" charset="0"/>
              </a:rPr>
              <a:t>different</a:t>
            </a:r>
            <a:endParaRPr lang="en-US" sz="1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/>
              <a:cs typeface="Times New Roman" pitchFamily="18" charset="0"/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406401" y="553354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3 Flecha curvada hacia la derecha"/>
          <p:cNvSpPr/>
          <p:nvPr/>
        </p:nvSpPr>
        <p:spPr>
          <a:xfrm rot="2342011">
            <a:off x="2671684" y="3371580"/>
            <a:ext cx="466627" cy="1148236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2" name="11 Flecha curvada hacia la derecha"/>
          <p:cNvSpPr/>
          <p:nvPr/>
        </p:nvSpPr>
        <p:spPr>
          <a:xfrm rot="19853314">
            <a:off x="820997" y="2013396"/>
            <a:ext cx="1038017" cy="3487948"/>
          </a:xfrm>
          <a:prstGeom prst="curvedRightArrow">
            <a:avLst>
              <a:gd name="adj1" fmla="val 9794"/>
              <a:gd name="adj2" fmla="val 22185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3" name="12 Flecha curvada hacia la derecha"/>
          <p:cNvSpPr/>
          <p:nvPr/>
        </p:nvSpPr>
        <p:spPr>
          <a:xfrm rot="21260184">
            <a:off x="1538061" y="2727470"/>
            <a:ext cx="1038017" cy="2816331"/>
          </a:xfrm>
          <a:prstGeom prst="curvedRightArrow">
            <a:avLst>
              <a:gd name="adj1" fmla="val 9794"/>
              <a:gd name="adj2" fmla="val 2218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3101" y="5943600"/>
            <a:ext cx="7632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Despite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degrees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freedom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few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active and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correspond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those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involved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AR" sz="1400" i="1" baseline="-25000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IJ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relaxation</a:t>
            </a:r>
            <a:r>
              <a:rPr lang="es-AR" sz="1400" i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i="1" dirty="0" err="1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pathways</a:t>
            </a:r>
            <a:endParaRPr lang="es-AR" sz="1400" i="1" dirty="0" smtClean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4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200" y="304800"/>
            <a:ext cx="8135914" cy="1143000"/>
          </a:xfrm>
          <a:prstGeom prst="rect">
            <a:avLst/>
          </a:prstGeom>
          <a:solidFill>
            <a:srgbClr val="CCFFCC"/>
          </a:solidFill>
          <a:ln w="76200" cmpd="thinThick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Vibrational energy redistribution during donor-acceptor electronic energy transfer:</a:t>
            </a:r>
          </a:p>
          <a:p>
            <a:pPr algn="ctr"/>
            <a:r>
              <a:rPr lang="en-US" sz="1800" dirty="0" smtClean="0">
                <a:solidFill>
                  <a:srgbClr val="0062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bertus Medium" pitchFamily="34" charset="0"/>
              </a:rPr>
              <a:t>only a few normal modes participate actively during the electronic relaxation</a:t>
            </a:r>
            <a:endParaRPr lang="en-US" sz="1800" b="1" dirty="0">
              <a:solidFill>
                <a:srgbClr val="0062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bertus Medium" pitchFamily="34" charset="0"/>
            </a:endParaRPr>
          </a:p>
        </p:txBody>
      </p:sp>
      <p:pic>
        <p:nvPicPr>
          <p:cNvPr id="7" name="0 Imagen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65398" r="12683" b="5135"/>
          <a:stretch/>
        </p:blipFill>
        <p:spPr>
          <a:xfrm>
            <a:off x="5105400" y="1709902"/>
            <a:ext cx="3014663" cy="1447800"/>
          </a:xfrm>
          <a:prstGeom prst="rect">
            <a:avLst/>
          </a:prstGeom>
        </p:spPr>
      </p:pic>
      <p:pic>
        <p:nvPicPr>
          <p:cNvPr id="13" name="0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t="3985" r="6197" b="76801"/>
          <a:stretch/>
        </p:blipFill>
        <p:spPr>
          <a:xfrm>
            <a:off x="817013" y="1828800"/>
            <a:ext cx="4009755" cy="1210005"/>
          </a:xfrm>
          <a:prstGeom prst="rect">
            <a:avLst/>
          </a:prstGeom>
        </p:spPr>
      </p:pic>
      <p:pic>
        <p:nvPicPr>
          <p:cNvPr id="14" name="0 Imagen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t="2241" r="3183" b="84875"/>
          <a:stretch/>
        </p:blipFill>
        <p:spPr>
          <a:xfrm>
            <a:off x="1028682" y="3376330"/>
            <a:ext cx="4099479" cy="820236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245368" y="318437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adiabatic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coupling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vector (NACR)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6019800" y="4572000"/>
            <a:ext cx="24574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Projection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NACR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</a:p>
          <a:p>
            <a:pPr algn="ctr"/>
            <a:r>
              <a:rPr lang="es-AR" sz="1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Excited-State</a:t>
            </a:r>
            <a:r>
              <a:rPr lang="es-AR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Normal </a:t>
            </a:r>
            <a:r>
              <a:rPr lang="es-AR" sz="14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r>
              <a:rPr lang="es-AR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(ES-ENM)</a:t>
            </a:r>
          </a:p>
          <a:p>
            <a:pPr algn="ctr"/>
            <a:r>
              <a:rPr lang="es-AR" sz="1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calculated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s-AR" sz="14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AR" sz="1400" baseline="-25000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sz="14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AR" sz="1400" baseline="-250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sz="1400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Surfaces</a:t>
            </a:r>
            <a:endParaRPr lang="es-A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57439"/>
          <a:stretch/>
        </p:blipFill>
        <p:spPr bwMode="auto">
          <a:xfrm>
            <a:off x="2209800" y="4225265"/>
            <a:ext cx="3616857" cy="251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4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21767</TotalTime>
  <Words>1282</Words>
  <Application>Microsoft Office PowerPoint</Application>
  <PresentationFormat>Presentación en pantalla (4:3)</PresentationFormat>
  <Paragraphs>167</Paragraphs>
  <Slides>18</Slides>
  <Notes>7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Diseño predeterminado</vt:lpstr>
      <vt:lpstr>Tema de Office</vt:lpstr>
      <vt:lpstr>CS ChemDraw Drawing</vt:lpstr>
      <vt:lpstr>  Non-adiabatic excited state molecular dynamics:   Identification, monitoring and freezing normal modes  Sebastian Fernandez-Alberti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Dinámica molecular de  SWMb y HbI:  efecto de mutaciones</dc:title>
  <dc:creator>Fernandez Sebastian</dc:creator>
  <cp:lastModifiedBy>Sebastian Fernandez Alberti</cp:lastModifiedBy>
  <cp:revision>770</cp:revision>
  <dcterms:created xsi:type="dcterms:W3CDTF">2001-03-17T12:03:43Z</dcterms:created>
  <dcterms:modified xsi:type="dcterms:W3CDTF">2020-10-07T20:29:15Z</dcterms:modified>
</cp:coreProperties>
</file>